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4">
  <p:sldMasterIdLst>
    <p:sldMasterId id="2147483648" r:id="rId4"/>
  </p:sldMasterIdLst>
  <p:notesMasterIdLst>
    <p:notesMasterId r:id="rId63"/>
  </p:notesMasterIdLst>
  <p:handoutMasterIdLst>
    <p:handoutMasterId r:id="rId64"/>
  </p:handoutMasterIdLst>
  <p:sldIdLst>
    <p:sldId id="334" r:id="rId5"/>
    <p:sldId id="2103813969" r:id="rId6"/>
    <p:sldId id="2147309954" r:id="rId7"/>
    <p:sldId id="2147309965" r:id="rId8"/>
    <p:sldId id="2147309966" r:id="rId9"/>
    <p:sldId id="2147309940" r:id="rId10"/>
    <p:sldId id="2147309983" r:id="rId11"/>
    <p:sldId id="2147309943" r:id="rId12"/>
    <p:sldId id="1165" r:id="rId13"/>
    <p:sldId id="2147309946" r:id="rId14"/>
    <p:sldId id="2147309970" r:id="rId15"/>
    <p:sldId id="2147309948" r:id="rId16"/>
    <p:sldId id="1209" r:id="rId17"/>
    <p:sldId id="2147309962" r:id="rId18"/>
    <p:sldId id="2147309949" r:id="rId19"/>
    <p:sldId id="1169" r:id="rId20"/>
    <p:sldId id="1171" r:id="rId21"/>
    <p:sldId id="2147309950" r:id="rId22"/>
    <p:sldId id="2147309969" r:id="rId23"/>
    <p:sldId id="2147309971" r:id="rId24"/>
    <p:sldId id="2147309956" r:id="rId25"/>
    <p:sldId id="2147309945" r:id="rId26"/>
    <p:sldId id="1174" r:id="rId27"/>
    <p:sldId id="2147309974" r:id="rId28"/>
    <p:sldId id="1176" r:id="rId29"/>
    <p:sldId id="2147309973" r:id="rId30"/>
    <p:sldId id="1177" r:id="rId31"/>
    <p:sldId id="2147309972" r:id="rId32"/>
    <p:sldId id="2147309959" r:id="rId33"/>
    <p:sldId id="1184" r:id="rId34"/>
    <p:sldId id="2147309975" r:id="rId35"/>
    <p:sldId id="2147309976" r:id="rId36"/>
    <p:sldId id="2147309978" r:id="rId37"/>
    <p:sldId id="2147309980" r:id="rId38"/>
    <p:sldId id="1188" r:id="rId39"/>
    <p:sldId id="2147309979" r:id="rId40"/>
    <p:sldId id="2147309958" r:id="rId41"/>
    <p:sldId id="1192" r:id="rId42"/>
    <p:sldId id="1193" r:id="rId43"/>
    <p:sldId id="1191" r:id="rId44"/>
    <p:sldId id="1206" r:id="rId45"/>
    <p:sldId id="1190" r:id="rId46"/>
    <p:sldId id="1208" r:id="rId47"/>
    <p:sldId id="2147309942" r:id="rId48"/>
    <p:sldId id="2147309981" r:id="rId49"/>
    <p:sldId id="1212" r:id="rId50"/>
    <p:sldId id="2147309951" r:id="rId51"/>
    <p:sldId id="2147309952" r:id="rId52"/>
    <p:sldId id="2147309953" r:id="rId53"/>
    <p:sldId id="2147309982" r:id="rId54"/>
    <p:sldId id="2147309984" r:id="rId55"/>
    <p:sldId id="2147309968" r:id="rId56"/>
    <p:sldId id="2147309967" r:id="rId57"/>
    <p:sldId id="2147309938" r:id="rId58"/>
    <p:sldId id="1183" r:id="rId59"/>
    <p:sldId id="2147309941" r:id="rId60"/>
    <p:sldId id="2147309963" r:id="rId61"/>
    <p:sldId id="2147309944" r:id="rId62"/>
  </p:sldIdLst>
  <p:sldSz cx="12192000" cy="6858000"/>
  <p:notesSz cx="6858000" cy="9144000"/>
  <p:embeddedFontLst>
    <p:embeddedFont>
      <p:font typeface="Arial Nova Light" panose="020B0604020202020204" charset="0"/>
      <p:regular r:id="rId65"/>
      <p:italic r:id="rId66"/>
    </p:embeddedFon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Consolas" panose="020B0609020204030204" pitchFamily="49" charset="0"/>
      <p:regular r:id="rId73"/>
      <p:bold r:id="rId74"/>
      <p:italic r:id="rId75"/>
      <p:boldItalic r:id="rId76"/>
    </p:embeddedFont>
    <p:embeddedFont>
      <p:font typeface="Franklin Gothic Book" panose="020B0604020202020204" charset="0"/>
      <p:regular r:id="rId77"/>
      <p:italic r:id="rId78"/>
    </p:embeddedFont>
    <p:embeddedFont>
      <p:font typeface="Franklin Gothic Medium" panose="020B0603020102020204" pitchFamily="34" charset="0"/>
      <p:regular r:id="rId79"/>
      <p:italic r:id="rId80"/>
    </p:embeddedFont>
    <p:embeddedFont>
      <p:font typeface="Garamond" panose="020B0604020202020204" charset="0"/>
      <p:regular r:id="rId81"/>
      <p:bold r:id="rId82"/>
      <p:italic r:id="rId83"/>
    </p:embeddedFont>
    <p:embeddedFont>
      <p:font typeface="Gill Sans MT" panose="020B0604020202020204" charset="0"/>
      <p:regular r:id="rId84"/>
      <p:bold r:id="rId85"/>
      <p:italic r:id="rId86"/>
      <p:boldItalic r:id="rId87"/>
    </p:embeddedFont>
    <p:embeddedFont>
      <p:font typeface="Intel Clear" panose="020B0604020202020204" charset="0"/>
      <p:regular r:id="rId88"/>
      <p:bold r:id="rId89"/>
      <p:italic r:id="rId90"/>
      <p:boldItalic r:id="rId91"/>
    </p:embeddedFont>
    <p:embeddedFont>
      <p:font typeface="Intel Clear Light" panose="020B0604020202020204" charset="0"/>
      <p:regular r:id="rId92"/>
      <p:italic r:id="rId93"/>
    </p:embeddedFont>
    <p:embeddedFont>
      <p:font typeface="IntelOne Display Regular" panose="020B0604020202020204" charset="0"/>
      <p:regular r:id="rId94"/>
    </p:embeddedFont>
    <p:embeddedFont>
      <p:font typeface="Roboto" panose="020B0604020202020204" charset="0"/>
      <p:regular r:id="rId95"/>
      <p:bold r:id="rId96"/>
      <p:italic r:id="rId97"/>
      <p:boldItalic r:id="rId98"/>
    </p:embeddedFont>
    <p:embeddedFont>
      <p:font typeface="Source Code Pro" panose="020B0604020202020204" charset="0"/>
      <p:regular r:id="rId99"/>
      <p:bold r:id="rId100"/>
      <p:italic r:id="rId101"/>
      <p:boldItalic r:id="rId102"/>
    </p:embeddedFont>
    <p:embeddedFont>
      <p:font typeface="Source Sans Pro" panose="020B0604020202020204" charset="0"/>
      <p:regular r:id="rId103"/>
      <p:bold r:id="rId104"/>
      <p:italic r:id="rId105"/>
      <p:boldItalic r:id="rId10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7A6D7-FC9C-472E-A1F8-E90529B6CB7B}" v="6" dt="2023-07-28T09:17:58.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12"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0.fntdata"/><Relationship Id="rId79" Type="http://schemas.openxmlformats.org/officeDocument/2006/relationships/font" Target="fonts/font15.fntdata"/><Relationship Id="rId102" Type="http://schemas.openxmlformats.org/officeDocument/2006/relationships/font" Target="fonts/font38.fntdata"/><Relationship Id="rId5" Type="http://schemas.openxmlformats.org/officeDocument/2006/relationships/slide" Target="slides/slide1.xml"/><Relationship Id="rId90" Type="http://schemas.openxmlformats.org/officeDocument/2006/relationships/font" Target="fonts/font26.fntdata"/><Relationship Id="rId95" Type="http://schemas.openxmlformats.org/officeDocument/2006/relationships/font" Target="fonts/font3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handoutMaster" Target="handoutMasters/handout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39.fntdata"/><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font" Target="fonts/font6.fntdata"/><Relationship Id="rId75" Type="http://schemas.openxmlformats.org/officeDocument/2006/relationships/font" Target="fonts/font11.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4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font" Target="fonts/font35.fntdata"/><Relationship Id="rId101" Type="http://schemas.openxmlformats.org/officeDocument/2006/relationships/font" Target="fonts/font37.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97" Type="http://schemas.openxmlformats.org/officeDocument/2006/relationships/font" Target="fonts/font33.fntdata"/><Relationship Id="rId104" Type="http://schemas.openxmlformats.org/officeDocument/2006/relationships/font" Target="fonts/font40.fntdata"/><Relationship Id="rId7" Type="http://schemas.openxmlformats.org/officeDocument/2006/relationships/slide" Target="slides/slide3.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2.fntdata"/><Relationship Id="rId87" Type="http://schemas.openxmlformats.org/officeDocument/2006/relationships/font" Target="fonts/font23.fntdata"/><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3.fntdata"/><Relationship Id="rId100" Type="http://schemas.openxmlformats.org/officeDocument/2006/relationships/font" Target="fonts/font36.fntdata"/><Relationship Id="rId105" Type="http://schemas.openxmlformats.org/officeDocument/2006/relationships/font" Target="fonts/font4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font" Target="fonts/font34.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19.fntdata"/><Relationship Id="rId88" Type="http://schemas.openxmlformats.org/officeDocument/2006/relationships/font" Target="fonts/font24.fntdata"/><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a Lazăr" userId="S::daria.lazar@inproted.org::28bbba53-2381-4818-8dc6-71d077b43c21" providerId="AD" clId="Web-{0187A6D7-FC9C-472E-A1F8-E90529B6CB7B}"/>
    <pc:docChg chg="modSld">
      <pc:chgData name="Daria Lazăr" userId="S::daria.lazar@inproted.org::28bbba53-2381-4818-8dc6-71d077b43c21" providerId="AD" clId="Web-{0187A6D7-FC9C-472E-A1F8-E90529B6CB7B}" dt="2023-07-28T09:17:58.526" v="2" actId="20577"/>
      <pc:docMkLst>
        <pc:docMk/>
      </pc:docMkLst>
      <pc:sldChg chg="modSp">
        <pc:chgData name="Daria Lazăr" userId="S::daria.lazar@inproted.org::28bbba53-2381-4818-8dc6-71d077b43c21" providerId="AD" clId="Web-{0187A6D7-FC9C-472E-A1F8-E90529B6CB7B}" dt="2023-07-28T09:17:58.526" v="2" actId="20577"/>
        <pc:sldMkLst>
          <pc:docMk/>
          <pc:sldMk cId="3744550075" sldId="2147309980"/>
        </pc:sldMkLst>
        <pc:spChg chg="mod">
          <ac:chgData name="Daria Lazăr" userId="S::daria.lazar@inproted.org::28bbba53-2381-4818-8dc6-71d077b43c21" providerId="AD" clId="Web-{0187A6D7-FC9C-472E-A1F8-E90529B6CB7B}" dt="2023-07-28T09:17:58.526" v="2" actId="20577"/>
          <ac:spMkLst>
            <pc:docMk/>
            <pc:sldMk cId="3744550075" sldId="2147309980"/>
            <ac:spMk id="10" creationId="{8934AA8D-257C-B121-EDA5-AAEE8C0CA366}"/>
          </ac:spMkLst>
        </pc:spChg>
      </pc:sldChg>
    </pc:docChg>
  </pc:docChgLst>
  <pc:docChgLst>
    <pc:chgData name="Ene-Pietrosanu, Monica" userId="631147a4-d776-4c8f-b14b-363097263468" providerId="ADAL" clId="{ED8FEDD8-674B-41CB-A3CE-B3FDB0DE87C0}"/>
    <pc:docChg chg="modSld">
      <pc:chgData name="Ene-Pietrosanu, Monica" userId="631147a4-d776-4c8f-b14b-363097263468" providerId="ADAL" clId="{ED8FEDD8-674B-41CB-A3CE-B3FDB0DE87C0}" dt="2023-07-27T21:07:24.810" v="7" actId="20577"/>
      <pc:docMkLst>
        <pc:docMk/>
      </pc:docMkLst>
      <pc:sldChg chg="modSp mod">
        <pc:chgData name="Ene-Pietrosanu, Monica" userId="631147a4-d776-4c8f-b14b-363097263468" providerId="ADAL" clId="{ED8FEDD8-674B-41CB-A3CE-B3FDB0DE87C0}" dt="2023-07-27T21:07:24.810" v="7" actId="20577"/>
        <pc:sldMkLst>
          <pc:docMk/>
          <pc:sldMk cId="3903259215" sldId="2147309982"/>
        </pc:sldMkLst>
        <pc:spChg chg="mod">
          <ac:chgData name="Ene-Pietrosanu, Monica" userId="631147a4-d776-4c8f-b14b-363097263468" providerId="ADAL" clId="{ED8FEDD8-674B-41CB-A3CE-B3FDB0DE87C0}" dt="2023-07-27T21:07:24.810" v="7" actId="20577"/>
          <ac:spMkLst>
            <pc:docMk/>
            <pc:sldMk cId="3903259215" sldId="2147309982"/>
            <ac:spMk id="3" creationId="{03FEBA07-B1A1-7AE4-A87F-2B960A4420C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2441B1-2027-4D50-B60F-25E5EE14C6FC}"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33190F8C-2C8F-4939-BC76-5B51C185B382}">
      <dgm:prSet/>
      <dgm:spPr/>
      <dgm:t>
        <a:bodyPr/>
        <a:lstStyle/>
        <a:p>
          <a:r>
            <a:rPr lang="en-US">
              <a:latin typeface="Arial" panose="020B0604020202020204" pitchFamily="34" charset="0"/>
              <a:cs typeface="Arial" panose="020B0604020202020204" pitchFamily="34" charset="0"/>
            </a:rPr>
            <a:t>Obiectivele securităţii informatice</a:t>
          </a:r>
        </a:p>
      </dgm:t>
    </dgm:pt>
    <dgm:pt modelId="{686EFD7D-A48C-42E0-9CA1-FE98D7E5DA29}" type="parTrans" cxnId="{45404A74-CEB0-433B-B92F-BF5A464C90B9}">
      <dgm:prSet/>
      <dgm:spPr/>
      <dgm:t>
        <a:bodyPr/>
        <a:lstStyle/>
        <a:p>
          <a:endParaRPr lang="en-US">
            <a:latin typeface="Arial" panose="020B0604020202020204" pitchFamily="34" charset="0"/>
            <a:cs typeface="Arial" panose="020B0604020202020204" pitchFamily="34" charset="0"/>
          </a:endParaRPr>
        </a:p>
      </dgm:t>
    </dgm:pt>
    <dgm:pt modelId="{93EFEF7E-1935-4F45-A22D-5D0935599869}" type="sibTrans" cxnId="{45404A74-CEB0-433B-B92F-BF5A464C90B9}">
      <dgm:prSet/>
      <dgm:spPr/>
      <dgm:t>
        <a:bodyPr/>
        <a:lstStyle/>
        <a:p>
          <a:endParaRPr lang="en-US">
            <a:latin typeface="Arial" panose="020B0604020202020204" pitchFamily="34" charset="0"/>
            <a:cs typeface="Arial" panose="020B0604020202020204" pitchFamily="34" charset="0"/>
          </a:endParaRPr>
        </a:p>
      </dgm:t>
    </dgm:pt>
    <dgm:pt modelId="{709FDD9C-3D33-4D18-BE7D-7D09D133389F}">
      <dgm:prSet/>
      <dgm:spPr/>
      <dgm:t>
        <a:bodyPr/>
        <a:lstStyle/>
        <a:p>
          <a:r>
            <a:rPr lang="en-US">
              <a:latin typeface="Arial" panose="020B0604020202020204" pitchFamily="34" charset="0"/>
              <a:cs typeface="Arial" panose="020B0604020202020204" pitchFamily="34" charset="0"/>
            </a:rPr>
            <a:t>Funcţii hash criptografice</a:t>
          </a:r>
        </a:p>
      </dgm:t>
    </dgm:pt>
    <dgm:pt modelId="{AF65E3C3-C8D6-47C7-8B9E-98B79359CC96}" type="parTrans" cxnId="{6A10D875-25CF-48C6-8901-D0BBD3A3A74E}">
      <dgm:prSet/>
      <dgm:spPr/>
      <dgm:t>
        <a:bodyPr/>
        <a:lstStyle/>
        <a:p>
          <a:endParaRPr lang="en-US">
            <a:latin typeface="Arial" panose="020B0604020202020204" pitchFamily="34" charset="0"/>
            <a:cs typeface="Arial" panose="020B0604020202020204" pitchFamily="34" charset="0"/>
          </a:endParaRPr>
        </a:p>
      </dgm:t>
    </dgm:pt>
    <dgm:pt modelId="{E1D81BE5-EF69-4725-A10A-ABB0161C63EA}" type="sibTrans" cxnId="{6A10D875-25CF-48C6-8901-D0BBD3A3A74E}">
      <dgm:prSet/>
      <dgm:spPr/>
      <dgm:t>
        <a:bodyPr/>
        <a:lstStyle/>
        <a:p>
          <a:endParaRPr lang="en-US">
            <a:latin typeface="Arial" panose="020B0604020202020204" pitchFamily="34" charset="0"/>
            <a:cs typeface="Arial" panose="020B0604020202020204" pitchFamily="34" charset="0"/>
          </a:endParaRPr>
        </a:p>
      </dgm:t>
    </dgm:pt>
    <dgm:pt modelId="{D0D1D7D6-9E31-45A5-8593-7C7A7A2D2537}">
      <dgm:prSet/>
      <dgm:spPr/>
      <dgm:t>
        <a:bodyPr/>
        <a:lstStyle/>
        <a:p>
          <a:r>
            <a:rPr lang="en-US">
              <a:latin typeface="Arial" panose="020B0604020202020204" pitchFamily="34" charset="0"/>
              <a:cs typeface="Arial" panose="020B0604020202020204" pitchFamily="34" charset="0"/>
            </a:rPr>
            <a:t>Criptarea simetrică</a:t>
          </a:r>
        </a:p>
      </dgm:t>
    </dgm:pt>
    <dgm:pt modelId="{6D9B4EA5-F06D-45B9-A2EA-AE1A79FFBDFB}" type="parTrans" cxnId="{CFB955B0-2891-4718-93BB-9D035DBE0D86}">
      <dgm:prSet/>
      <dgm:spPr/>
      <dgm:t>
        <a:bodyPr/>
        <a:lstStyle/>
        <a:p>
          <a:endParaRPr lang="en-US">
            <a:latin typeface="Arial" panose="020B0604020202020204" pitchFamily="34" charset="0"/>
            <a:cs typeface="Arial" panose="020B0604020202020204" pitchFamily="34" charset="0"/>
          </a:endParaRPr>
        </a:p>
      </dgm:t>
    </dgm:pt>
    <dgm:pt modelId="{5CE60938-5479-4F30-8FFC-A321865D1482}" type="sibTrans" cxnId="{CFB955B0-2891-4718-93BB-9D035DBE0D86}">
      <dgm:prSet/>
      <dgm:spPr/>
      <dgm:t>
        <a:bodyPr/>
        <a:lstStyle/>
        <a:p>
          <a:endParaRPr lang="en-US">
            <a:latin typeface="Arial" panose="020B0604020202020204" pitchFamily="34" charset="0"/>
            <a:cs typeface="Arial" panose="020B0604020202020204" pitchFamily="34" charset="0"/>
          </a:endParaRPr>
        </a:p>
      </dgm:t>
    </dgm:pt>
    <dgm:pt modelId="{C14BDE94-1BB1-4E98-8940-319A8830EB96}">
      <dgm:prSet/>
      <dgm:spPr/>
      <dgm:t>
        <a:bodyPr/>
        <a:lstStyle/>
        <a:p>
          <a:r>
            <a:rPr lang="en-US">
              <a:latin typeface="Arial" panose="020B0604020202020204" pitchFamily="34" charset="0"/>
              <a:cs typeface="Arial" panose="020B0604020202020204" pitchFamily="34" charset="0"/>
            </a:rPr>
            <a:t>Criptarea asimetrică</a:t>
          </a:r>
          <a:endParaRPr lang="en-US" b="1">
            <a:latin typeface="Arial" panose="020B0604020202020204" pitchFamily="34" charset="0"/>
            <a:cs typeface="Arial" panose="020B0604020202020204" pitchFamily="34" charset="0"/>
          </a:endParaRPr>
        </a:p>
      </dgm:t>
    </dgm:pt>
    <dgm:pt modelId="{7F371A48-5D7E-45D6-9FC8-3DF69E8C18C4}" type="parTrans" cxnId="{BBED17C9-B645-4EBC-9268-4CF3FCC3D9AB}">
      <dgm:prSet/>
      <dgm:spPr/>
      <dgm:t>
        <a:bodyPr/>
        <a:lstStyle/>
        <a:p>
          <a:endParaRPr lang="en-US">
            <a:latin typeface="Arial" panose="020B0604020202020204" pitchFamily="34" charset="0"/>
            <a:cs typeface="Arial" panose="020B0604020202020204" pitchFamily="34" charset="0"/>
          </a:endParaRPr>
        </a:p>
      </dgm:t>
    </dgm:pt>
    <dgm:pt modelId="{BE032A03-DAFB-48FA-AFBE-01BBA0188128}" type="sibTrans" cxnId="{BBED17C9-B645-4EBC-9268-4CF3FCC3D9AB}">
      <dgm:prSet/>
      <dgm:spPr/>
      <dgm:t>
        <a:bodyPr/>
        <a:lstStyle/>
        <a:p>
          <a:endParaRPr lang="en-US">
            <a:latin typeface="Arial" panose="020B0604020202020204" pitchFamily="34" charset="0"/>
            <a:cs typeface="Arial" panose="020B0604020202020204" pitchFamily="34" charset="0"/>
          </a:endParaRPr>
        </a:p>
      </dgm:t>
    </dgm:pt>
    <dgm:pt modelId="{EB78749A-D303-487C-962A-7F607E9703AD}">
      <dgm:prSet/>
      <dgm:spPr/>
      <dgm:t>
        <a:bodyPr/>
        <a:lstStyle/>
        <a:p>
          <a:r>
            <a:rPr lang="en-US">
              <a:latin typeface="Arial" panose="020B0604020202020204" pitchFamily="34" charset="0"/>
              <a:cs typeface="Arial" panose="020B0604020202020204" pitchFamily="34" charset="0"/>
            </a:rPr>
            <a:t>Distribuţia si managementul cheilor</a:t>
          </a:r>
        </a:p>
      </dgm:t>
    </dgm:pt>
    <dgm:pt modelId="{D04FEBD2-FCDD-4911-A652-58E55E70DCE9}" type="parTrans" cxnId="{DC0CD6E9-E6D7-466B-A6A2-D608DD5583DF}">
      <dgm:prSet/>
      <dgm:spPr/>
      <dgm:t>
        <a:bodyPr/>
        <a:lstStyle/>
        <a:p>
          <a:endParaRPr lang="en-US">
            <a:latin typeface="Arial" panose="020B0604020202020204" pitchFamily="34" charset="0"/>
            <a:cs typeface="Arial" panose="020B0604020202020204" pitchFamily="34" charset="0"/>
          </a:endParaRPr>
        </a:p>
      </dgm:t>
    </dgm:pt>
    <dgm:pt modelId="{698D0853-6609-469B-BA83-18A229140161}" type="sibTrans" cxnId="{DC0CD6E9-E6D7-466B-A6A2-D608DD5583DF}">
      <dgm:prSet/>
      <dgm:spPr/>
      <dgm:t>
        <a:bodyPr/>
        <a:lstStyle/>
        <a:p>
          <a:endParaRPr lang="en-US">
            <a:latin typeface="Arial" panose="020B0604020202020204" pitchFamily="34" charset="0"/>
            <a:cs typeface="Arial" panose="020B0604020202020204" pitchFamily="34" charset="0"/>
          </a:endParaRPr>
        </a:p>
      </dgm:t>
    </dgm:pt>
    <dgm:pt modelId="{DD853FFC-0610-4B19-9731-F716146561E1}">
      <dgm:prSet/>
      <dgm:spPr/>
      <dgm:t>
        <a:bodyPr/>
        <a:lstStyle/>
        <a:p>
          <a:r>
            <a:rPr lang="en-US" b="0">
              <a:latin typeface="Arial" panose="020B0604020202020204" pitchFamily="34" charset="0"/>
              <a:cs typeface="Arial" panose="020B0604020202020204" pitchFamily="34" charset="0"/>
            </a:rPr>
            <a:t>Semn</a:t>
          </a:r>
          <a:r>
            <a:rPr lang="en-US">
              <a:latin typeface="Arial" panose="020B0604020202020204" pitchFamily="34" charset="0"/>
              <a:cs typeface="Arial" panose="020B0604020202020204" pitchFamily="34" charset="0"/>
            </a:rPr>
            <a:t>ă</a:t>
          </a:r>
          <a:r>
            <a:rPr lang="en-US" b="0">
              <a:latin typeface="Arial" panose="020B0604020202020204" pitchFamily="34" charset="0"/>
              <a:cs typeface="Arial" panose="020B0604020202020204" pitchFamily="34" charset="0"/>
            </a:rPr>
            <a:t>turi digitale</a:t>
          </a:r>
        </a:p>
      </dgm:t>
    </dgm:pt>
    <dgm:pt modelId="{BE078676-7843-4BE2-9A43-C4CDBE3C5E00}" type="parTrans" cxnId="{1F0AB843-E28A-4CF9-9BEB-C4430F507E72}">
      <dgm:prSet/>
      <dgm:spPr/>
      <dgm:t>
        <a:bodyPr/>
        <a:lstStyle/>
        <a:p>
          <a:endParaRPr lang="en-US"/>
        </a:p>
      </dgm:t>
    </dgm:pt>
    <dgm:pt modelId="{D4DA8B1A-F871-4175-B275-39EBE8E0362B}" type="sibTrans" cxnId="{1F0AB843-E28A-4CF9-9BEB-C4430F507E72}">
      <dgm:prSet/>
      <dgm:spPr/>
      <dgm:t>
        <a:bodyPr/>
        <a:lstStyle/>
        <a:p>
          <a:endParaRPr lang="en-US"/>
        </a:p>
      </dgm:t>
    </dgm:pt>
    <dgm:pt modelId="{B8C56C98-3EC7-4933-8B53-087D251F5E37}">
      <dgm:prSet/>
      <dgm:spPr/>
      <dgm:t>
        <a:bodyPr/>
        <a:lstStyle/>
        <a:p>
          <a:r>
            <a:rPr lang="en-US" b="0">
              <a:latin typeface="Arial" panose="020B0604020202020204" pitchFamily="34" charset="0"/>
              <a:cs typeface="Arial" panose="020B0604020202020204" pitchFamily="34" charset="0"/>
            </a:rPr>
            <a:t>Autentificarea</a:t>
          </a:r>
        </a:p>
      </dgm:t>
    </dgm:pt>
    <dgm:pt modelId="{9485F6F1-2511-4682-856D-09A4F8A62B63}" type="parTrans" cxnId="{2AC77CDB-3C6A-4612-AC09-C7A9D0039BF5}">
      <dgm:prSet/>
      <dgm:spPr/>
      <dgm:t>
        <a:bodyPr/>
        <a:lstStyle/>
        <a:p>
          <a:endParaRPr lang="en-US"/>
        </a:p>
      </dgm:t>
    </dgm:pt>
    <dgm:pt modelId="{F699A839-6DB3-4E25-BDF8-216C7E698996}" type="sibTrans" cxnId="{2AC77CDB-3C6A-4612-AC09-C7A9D0039BF5}">
      <dgm:prSet/>
      <dgm:spPr/>
      <dgm:t>
        <a:bodyPr/>
        <a:lstStyle/>
        <a:p>
          <a:endParaRPr lang="en-US"/>
        </a:p>
      </dgm:t>
    </dgm:pt>
    <dgm:pt modelId="{FB98F47D-D1D2-4E23-BB65-2FCDE2E80CAE}">
      <dgm:prSet/>
      <dgm:spPr/>
      <dgm:t>
        <a:bodyPr/>
        <a:lstStyle/>
        <a:p>
          <a:r>
            <a:rPr lang="en-US">
              <a:latin typeface="Arial" panose="020B0604020202020204" pitchFamily="34" charset="0"/>
              <a:cs typeface="Arial" panose="020B0604020202020204" pitchFamily="34" charset="0"/>
            </a:rPr>
            <a:t>Certificate digitale. Autorităţi de Certificare</a:t>
          </a:r>
        </a:p>
      </dgm:t>
    </dgm:pt>
    <dgm:pt modelId="{F27E4057-6BDA-4564-9AF3-CD735CFBFE1A}" type="parTrans" cxnId="{8FA325FC-C3C2-45B5-989E-615172D42C78}">
      <dgm:prSet/>
      <dgm:spPr/>
      <dgm:t>
        <a:bodyPr/>
        <a:lstStyle/>
        <a:p>
          <a:endParaRPr lang="en-US"/>
        </a:p>
      </dgm:t>
    </dgm:pt>
    <dgm:pt modelId="{E8BE57DA-559A-4B4C-A960-F693DAA6CAAF}" type="sibTrans" cxnId="{8FA325FC-C3C2-45B5-989E-615172D42C78}">
      <dgm:prSet/>
      <dgm:spPr/>
      <dgm:t>
        <a:bodyPr/>
        <a:lstStyle/>
        <a:p>
          <a:endParaRPr lang="en-US"/>
        </a:p>
      </dgm:t>
    </dgm:pt>
    <dgm:pt modelId="{4436F940-1AEB-4C5E-8EA4-7BA95534B85E}" type="pres">
      <dgm:prSet presAssocID="{462441B1-2027-4D50-B60F-25E5EE14C6FC}" presName="vert0" presStyleCnt="0">
        <dgm:presLayoutVars>
          <dgm:dir/>
          <dgm:animOne val="branch"/>
          <dgm:animLvl val="lvl"/>
        </dgm:presLayoutVars>
      </dgm:prSet>
      <dgm:spPr/>
    </dgm:pt>
    <dgm:pt modelId="{2B428847-B448-4302-8DC1-C764A7F8D40D}" type="pres">
      <dgm:prSet presAssocID="{33190F8C-2C8F-4939-BC76-5B51C185B382}" presName="thickLine" presStyleLbl="alignNode1" presStyleIdx="0" presStyleCnt="8"/>
      <dgm:spPr/>
    </dgm:pt>
    <dgm:pt modelId="{5664FFD5-C0CF-4E14-93E7-6D99E0A4A47B}" type="pres">
      <dgm:prSet presAssocID="{33190F8C-2C8F-4939-BC76-5B51C185B382}" presName="horz1" presStyleCnt="0"/>
      <dgm:spPr/>
    </dgm:pt>
    <dgm:pt modelId="{7134B624-CC14-4E47-8BB7-8A2E8879408F}" type="pres">
      <dgm:prSet presAssocID="{33190F8C-2C8F-4939-BC76-5B51C185B382}" presName="tx1" presStyleLbl="revTx" presStyleIdx="0" presStyleCnt="8"/>
      <dgm:spPr/>
    </dgm:pt>
    <dgm:pt modelId="{75C5E323-D5E6-4032-8B4C-A0694258A3A8}" type="pres">
      <dgm:prSet presAssocID="{33190F8C-2C8F-4939-BC76-5B51C185B382}" presName="vert1" presStyleCnt="0"/>
      <dgm:spPr/>
    </dgm:pt>
    <dgm:pt modelId="{DDAE6EE1-2C52-4492-BF9C-33BBA19F1D9C}" type="pres">
      <dgm:prSet presAssocID="{709FDD9C-3D33-4D18-BE7D-7D09D133389F}" presName="thickLine" presStyleLbl="alignNode1" presStyleIdx="1" presStyleCnt="8"/>
      <dgm:spPr/>
    </dgm:pt>
    <dgm:pt modelId="{733AFDB2-8B69-4406-A6D7-DDEBCE9B953A}" type="pres">
      <dgm:prSet presAssocID="{709FDD9C-3D33-4D18-BE7D-7D09D133389F}" presName="horz1" presStyleCnt="0"/>
      <dgm:spPr/>
    </dgm:pt>
    <dgm:pt modelId="{10CFDB00-F2D1-426C-A8BB-43199350668C}" type="pres">
      <dgm:prSet presAssocID="{709FDD9C-3D33-4D18-BE7D-7D09D133389F}" presName="tx1" presStyleLbl="revTx" presStyleIdx="1" presStyleCnt="8"/>
      <dgm:spPr/>
    </dgm:pt>
    <dgm:pt modelId="{10BE9156-E6C8-49CE-BA03-19DF95652949}" type="pres">
      <dgm:prSet presAssocID="{709FDD9C-3D33-4D18-BE7D-7D09D133389F}" presName="vert1" presStyleCnt="0"/>
      <dgm:spPr/>
    </dgm:pt>
    <dgm:pt modelId="{8516C8AB-0EB2-4483-868C-3AAF07114CDF}" type="pres">
      <dgm:prSet presAssocID="{D0D1D7D6-9E31-45A5-8593-7C7A7A2D2537}" presName="thickLine" presStyleLbl="alignNode1" presStyleIdx="2" presStyleCnt="8"/>
      <dgm:spPr/>
    </dgm:pt>
    <dgm:pt modelId="{D99CC277-0D1B-4185-A6FB-58420ECCBE0A}" type="pres">
      <dgm:prSet presAssocID="{D0D1D7D6-9E31-45A5-8593-7C7A7A2D2537}" presName="horz1" presStyleCnt="0"/>
      <dgm:spPr/>
    </dgm:pt>
    <dgm:pt modelId="{8CFE1CBD-C2B5-450D-82F6-6C347EF224A1}" type="pres">
      <dgm:prSet presAssocID="{D0D1D7D6-9E31-45A5-8593-7C7A7A2D2537}" presName="tx1" presStyleLbl="revTx" presStyleIdx="2" presStyleCnt="8"/>
      <dgm:spPr/>
    </dgm:pt>
    <dgm:pt modelId="{C822977E-3115-4FCB-ABFB-1AB83FF7E3E5}" type="pres">
      <dgm:prSet presAssocID="{D0D1D7D6-9E31-45A5-8593-7C7A7A2D2537}" presName="vert1" presStyleCnt="0"/>
      <dgm:spPr/>
    </dgm:pt>
    <dgm:pt modelId="{752AC539-8F72-485E-91EC-85911FB66BF5}" type="pres">
      <dgm:prSet presAssocID="{C14BDE94-1BB1-4E98-8940-319A8830EB96}" presName="thickLine" presStyleLbl="alignNode1" presStyleIdx="3" presStyleCnt="8"/>
      <dgm:spPr/>
    </dgm:pt>
    <dgm:pt modelId="{E6472CE5-12F8-4BC0-8C65-D2A7166C6E05}" type="pres">
      <dgm:prSet presAssocID="{C14BDE94-1BB1-4E98-8940-319A8830EB96}" presName="horz1" presStyleCnt="0"/>
      <dgm:spPr/>
    </dgm:pt>
    <dgm:pt modelId="{0E08F926-5B46-4B3F-91FB-0B22BD43E3B0}" type="pres">
      <dgm:prSet presAssocID="{C14BDE94-1BB1-4E98-8940-319A8830EB96}" presName="tx1" presStyleLbl="revTx" presStyleIdx="3" presStyleCnt="8"/>
      <dgm:spPr/>
    </dgm:pt>
    <dgm:pt modelId="{30720406-8ECF-4478-A3BC-3DE949835F66}" type="pres">
      <dgm:prSet presAssocID="{C14BDE94-1BB1-4E98-8940-319A8830EB96}" presName="vert1" presStyleCnt="0"/>
      <dgm:spPr/>
    </dgm:pt>
    <dgm:pt modelId="{083EF091-7BA7-425F-A6B8-07854AC8D318}" type="pres">
      <dgm:prSet presAssocID="{DD853FFC-0610-4B19-9731-F716146561E1}" presName="thickLine" presStyleLbl="alignNode1" presStyleIdx="4" presStyleCnt="8"/>
      <dgm:spPr/>
    </dgm:pt>
    <dgm:pt modelId="{878CC685-76A4-4B45-A662-5C82288AF5B6}" type="pres">
      <dgm:prSet presAssocID="{DD853FFC-0610-4B19-9731-F716146561E1}" presName="horz1" presStyleCnt="0"/>
      <dgm:spPr/>
    </dgm:pt>
    <dgm:pt modelId="{95B2CC40-E1DF-4F11-85EC-290EE22FEA3B}" type="pres">
      <dgm:prSet presAssocID="{DD853FFC-0610-4B19-9731-F716146561E1}" presName="tx1" presStyleLbl="revTx" presStyleIdx="4" presStyleCnt="8"/>
      <dgm:spPr/>
    </dgm:pt>
    <dgm:pt modelId="{F23B6D2B-5489-4A45-AEFB-062D15BFE1D3}" type="pres">
      <dgm:prSet presAssocID="{DD853FFC-0610-4B19-9731-F716146561E1}" presName="vert1" presStyleCnt="0"/>
      <dgm:spPr/>
    </dgm:pt>
    <dgm:pt modelId="{69BD837B-6A21-458B-8CE5-C1A6D12AAAA6}" type="pres">
      <dgm:prSet presAssocID="{B8C56C98-3EC7-4933-8B53-087D251F5E37}" presName="thickLine" presStyleLbl="alignNode1" presStyleIdx="5" presStyleCnt="8"/>
      <dgm:spPr/>
    </dgm:pt>
    <dgm:pt modelId="{BB80F78C-940B-466F-8A02-15F50D4DDC15}" type="pres">
      <dgm:prSet presAssocID="{B8C56C98-3EC7-4933-8B53-087D251F5E37}" presName="horz1" presStyleCnt="0"/>
      <dgm:spPr/>
    </dgm:pt>
    <dgm:pt modelId="{5C2822D7-50DC-4BAC-BF53-7984A5CDC418}" type="pres">
      <dgm:prSet presAssocID="{B8C56C98-3EC7-4933-8B53-087D251F5E37}" presName="tx1" presStyleLbl="revTx" presStyleIdx="5" presStyleCnt="8"/>
      <dgm:spPr/>
    </dgm:pt>
    <dgm:pt modelId="{5CC90DE7-949E-446A-A191-23B26C8F40D9}" type="pres">
      <dgm:prSet presAssocID="{B8C56C98-3EC7-4933-8B53-087D251F5E37}" presName="vert1" presStyleCnt="0"/>
      <dgm:spPr/>
    </dgm:pt>
    <dgm:pt modelId="{7F294E34-15A6-4533-9B53-D12AFB4BEB04}" type="pres">
      <dgm:prSet presAssocID="{EB78749A-D303-487C-962A-7F607E9703AD}" presName="thickLine" presStyleLbl="alignNode1" presStyleIdx="6" presStyleCnt="8"/>
      <dgm:spPr/>
    </dgm:pt>
    <dgm:pt modelId="{F9EB2DDD-36E6-4D43-87F4-8D074EC545CB}" type="pres">
      <dgm:prSet presAssocID="{EB78749A-D303-487C-962A-7F607E9703AD}" presName="horz1" presStyleCnt="0"/>
      <dgm:spPr/>
    </dgm:pt>
    <dgm:pt modelId="{2066609F-3BA4-4CE6-BC78-BF3BEF756C68}" type="pres">
      <dgm:prSet presAssocID="{EB78749A-D303-487C-962A-7F607E9703AD}" presName="tx1" presStyleLbl="revTx" presStyleIdx="6" presStyleCnt="8"/>
      <dgm:spPr/>
    </dgm:pt>
    <dgm:pt modelId="{88CC8D98-4CAE-4298-8A0F-81B64F8767FC}" type="pres">
      <dgm:prSet presAssocID="{EB78749A-D303-487C-962A-7F607E9703AD}" presName="vert1" presStyleCnt="0"/>
      <dgm:spPr/>
    </dgm:pt>
    <dgm:pt modelId="{6C11D291-3804-47A6-B34A-8382C3BDD0FD}" type="pres">
      <dgm:prSet presAssocID="{FB98F47D-D1D2-4E23-BB65-2FCDE2E80CAE}" presName="thickLine" presStyleLbl="alignNode1" presStyleIdx="7" presStyleCnt="8"/>
      <dgm:spPr/>
    </dgm:pt>
    <dgm:pt modelId="{3D5FD2FF-FA2B-458F-98E7-A8D59076F38F}" type="pres">
      <dgm:prSet presAssocID="{FB98F47D-D1D2-4E23-BB65-2FCDE2E80CAE}" presName="horz1" presStyleCnt="0"/>
      <dgm:spPr/>
    </dgm:pt>
    <dgm:pt modelId="{AA0275F0-4CD8-4E19-B56C-E99C94808404}" type="pres">
      <dgm:prSet presAssocID="{FB98F47D-D1D2-4E23-BB65-2FCDE2E80CAE}" presName="tx1" presStyleLbl="revTx" presStyleIdx="7" presStyleCnt="8"/>
      <dgm:spPr/>
    </dgm:pt>
    <dgm:pt modelId="{AE951A9D-E20A-4B20-94BC-61CC703FBF4C}" type="pres">
      <dgm:prSet presAssocID="{FB98F47D-D1D2-4E23-BB65-2FCDE2E80CAE}" presName="vert1" presStyleCnt="0"/>
      <dgm:spPr/>
    </dgm:pt>
  </dgm:ptLst>
  <dgm:cxnLst>
    <dgm:cxn modelId="{EA9D8C0E-FBC1-4091-8F2E-541EC0001C33}" type="presOf" srcId="{709FDD9C-3D33-4D18-BE7D-7D09D133389F}" destId="{10CFDB00-F2D1-426C-A8BB-43199350668C}" srcOrd="0" destOrd="0" presId="urn:microsoft.com/office/officeart/2008/layout/LinedList"/>
    <dgm:cxn modelId="{D7EC1F21-D739-4CCC-B613-E06E0AFE5B7E}" type="presOf" srcId="{FB98F47D-D1D2-4E23-BB65-2FCDE2E80CAE}" destId="{AA0275F0-4CD8-4E19-B56C-E99C94808404}" srcOrd="0" destOrd="0" presId="urn:microsoft.com/office/officeart/2008/layout/LinedList"/>
    <dgm:cxn modelId="{A56E2E34-9A98-4772-95CB-34D679D7309C}" type="presOf" srcId="{33190F8C-2C8F-4939-BC76-5B51C185B382}" destId="{7134B624-CC14-4E47-8BB7-8A2E8879408F}" srcOrd="0" destOrd="0" presId="urn:microsoft.com/office/officeart/2008/layout/LinedList"/>
    <dgm:cxn modelId="{C215B15F-3795-4C90-AFF8-51E4B29AE270}" type="presOf" srcId="{D0D1D7D6-9E31-45A5-8593-7C7A7A2D2537}" destId="{8CFE1CBD-C2B5-450D-82F6-6C347EF224A1}" srcOrd="0" destOrd="0" presId="urn:microsoft.com/office/officeart/2008/layout/LinedList"/>
    <dgm:cxn modelId="{1F0AB843-E28A-4CF9-9BEB-C4430F507E72}" srcId="{462441B1-2027-4D50-B60F-25E5EE14C6FC}" destId="{DD853FFC-0610-4B19-9731-F716146561E1}" srcOrd="4" destOrd="0" parTransId="{BE078676-7843-4BE2-9A43-C4CDBE3C5E00}" sibTransId="{D4DA8B1A-F871-4175-B275-39EBE8E0362B}"/>
    <dgm:cxn modelId="{45404A74-CEB0-433B-B92F-BF5A464C90B9}" srcId="{462441B1-2027-4D50-B60F-25E5EE14C6FC}" destId="{33190F8C-2C8F-4939-BC76-5B51C185B382}" srcOrd="0" destOrd="0" parTransId="{686EFD7D-A48C-42E0-9CA1-FE98D7E5DA29}" sibTransId="{93EFEF7E-1935-4F45-A22D-5D0935599869}"/>
    <dgm:cxn modelId="{6A10D875-25CF-48C6-8901-D0BBD3A3A74E}" srcId="{462441B1-2027-4D50-B60F-25E5EE14C6FC}" destId="{709FDD9C-3D33-4D18-BE7D-7D09D133389F}" srcOrd="1" destOrd="0" parTransId="{AF65E3C3-C8D6-47C7-8B9E-98B79359CC96}" sibTransId="{E1D81BE5-EF69-4725-A10A-ABB0161C63EA}"/>
    <dgm:cxn modelId="{659BDE9D-19C0-40F7-B1E8-83A7EFE5AB93}" type="presOf" srcId="{C14BDE94-1BB1-4E98-8940-319A8830EB96}" destId="{0E08F926-5B46-4B3F-91FB-0B22BD43E3B0}" srcOrd="0" destOrd="0" presId="urn:microsoft.com/office/officeart/2008/layout/LinedList"/>
    <dgm:cxn modelId="{802092A6-0338-4A74-A36A-D5893656C784}" type="presOf" srcId="{DD853FFC-0610-4B19-9731-F716146561E1}" destId="{95B2CC40-E1DF-4F11-85EC-290EE22FEA3B}" srcOrd="0" destOrd="0" presId="urn:microsoft.com/office/officeart/2008/layout/LinedList"/>
    <dgm:cxn modelId="{8A6775A7-7763-4839-8EFB-4883E6C3EF7B}" type="presOf" srcId="{462441B1-2027-4D50-B60F-25E5EE14C6FC}" destId="{4436F940-1AEB-4C5E-8EA4-7BA95534B85E}" srcOrd="0" destOrd="0" presId="urn:microsoft.com/office/officeart/2008/layout/LinedList"/>
    <dgm:cxn modelId="{CFB955B0-2891-4718-93BB-9D035DBE0D86}" srcId="{462441B1-2027-4D50-B60F-25E5EE14C6FC}" destId="{D0D1D7D6-9E31-45A5-8593-7C7A7A2D2537}" srcOrd="2" destOrd="0" parTransId="{6D9B4EA5-F06D-45B9-A2EA-AE1A79FFBDFB}" sibTransId="{5CE60938-5479-4F30-8FFC-A321865D1482}"/>
    <dgm:cxn modelId="{BBED17C9-B645-4EBC-9268-4CF3FCC3D9AB}" srcId="{462441B1-2027-4D50-B60F-25E5EE14C6FC}" destId="{C14BDE94-1BB1-4E98-8940-319A8830EB96}" srcOrd="3" destOrd="0" parTransId="{7F371A48-5D7E-45D6-9FC8-3DF69E8C18C4}" sibTransId="{BE032A03-DAFB-48FA-AFBE-01BBA0188128}"/>
    <dgm:cxn modelId="{CC340FCA-9A5B-4196-B618-2EAD15B82385}" type="presOf" srcId="{B8C56C98-3EC7-4933-8B53-087D251F5E37}" destId="{5C2822D7-50DC-4BAC-BF53-7984A5CDC418}" srcOrd="0" destOrd="0" presId="urn:microsoft.com/office/officeart/2008/layout/LinedList"/>
    <dgm:cxn modelId="{2AC77CDB-3C6A-4612-AC09-C7A9D0039BF5}" srcId="{462441B1-2027-4D50-B60F-25E5EE14C6FC}" destId="{B8C56C98-3EC7-4933-8B53-087D251F5E37}" srcOrd="5" destOrd="0" parTransId="{9485F6F1-2511-4682-856D-09A4F8A62B63}" sibTransId="{F699A839-6DB3-4E25-BDF8-216C7E698996}"/>
    <dgm:cxn modelId="{DC0CD6E9-E6D7-466B-A6A2-D608DD5583DF}" srcId="{462441B1-2027-4D50-B60F-25E5EE14C6FC}" destId="{EB78749A-D303-487C-962A-7F607E9703AD}" srcOrd="6" destOrd="0" parTransId="{D04FEBD2-FCDD-4911-A652-58E55E70DCE9}" sibTransId="{698D0853-6609-469B-BA83-18A229140161}"/>
    <dgm:cxn modelId="{F678FFF5-5924-40AD-8A5B-E3DFC4A714F9}" type="presOf" srcId="{EB78749A-D303-487C-962A-7F607E9703AD}" destId="{2066609F-3BA4-4CE6-BC78-BF3BEF756C68}" srcOrd="0" destOrd="0" presId="urn:microsoft.com/office/officeart/2008/layout/LinedList"/>
    <dgm:cxn modelId="{8FA325FC-C3C2-45B5-989E-615172D42C78}" srcId="{462441B1-2027-4D50-B60F-25E5EE14C6FC}" destId="{FB98F47D-D1D2-4E23-BB65-2FCDE2E80CAE}" srcOrd="7" destOrd="0" parTransId="{F27E4057-6BDA-4564-9AF3-CD735CFBFE1A}" sibTransId="{E8BE57DA-559A-4B4C-A960-F693DAA6CAAF}"/>
    <dgm:cxn modelId="{56C9B246-797B-499B-B578-2357E58862E3}" type="presParOf" srcId="{4436F940-1AEB-4C5E-8EA4-7BA95534B85E}" destId="{2B428847-B448-4302-8DC1-C764A7F8D40D}" srcOrd="0" destOrd="0" presId="urn:microsoft.com/office/officeart/2008/layout/LinedList"/>
    <dgm:cxn modelId="{6C142CCB-5AD3-49F7-9C3E-48032131038F}" type="presParOf" srcId="{4436F940-1AEB-4C5E-8EA4-7BA95534B85E}" destId="{5664FFD5-C0CF-4E14-93E7-6D99E0A4A47B}" srcOrd="1" destOrd="0" presId="urn:microsoft.com/office/officeart/2008/layout/LinedList"/>
    <dgm:cxn modelId="{87D9392B-3943-465E-81D9-53228DFB29E6}" type="presParOf" srcId="{5664FFD5-C0CF-4E14-93E7-6D99E0A4A47B}" destId="{7134B624-CC14-4E47-8BB7-8A2E8879408F}" srcOrd="0" destOrd="0" presId="urn:microsoft.com/office/officeart/2008/layout/LinedList"/>
    <dgm:cxn modelId="{87D0BD34-E808-42B5-B85F-155537EC9840}" type="presParOf" srcId="{5664FFD5-C0CF-4E14-93E7-6D99E0A4A47B}" destId="{75C5E323-D5E6-4032-8B4C-A0694258A3A8}" srcOrd="1" destOrd="0" presId="urn:microsoft.com/office/officeart/2008/layout/LinedList"/>
    <dgm:cxn modelId="{FEFBC9B1-3359-483D-A031-0EBAFC62F4BD}" type="presParOf" srcId="{4436F940-1AEB-4C5E-8EA4-7BA95534B85E}" destId="{DDAE6EE1-2C52-4492-BF9C-33BBA19F1D9C}" srcOrd="2" destOrd="0" presId="urn:microsoft.com/office/officeart/2008/layout/LinedList"/>
    <dgm:cxn modelId="{8B2616E9-D1DC-4CA1-B646-C199CE4E17A2}" type="presParOf" srcId="{4436F940-1AEB-4C5E-8EA4-7BA95534B85E}" destId="{733AFDB2-8B69-4406-A6D7-DDEBCE9B953A}" srcOrd="3" destOrd="0" presId="urn:microsoft.com/office/officeart/2008/layout/LinedList"/>
    <dgm:cxn modelId="{C64FB4CA-2734-4530-8CEA-CC6098F27898}" type="presParOf" srcId="{733AFDB2-8B69-4406-A6D7-DDEBCE9B953A}" destId="{10CFDB00-F2D1-426C-A8BB-43199350668C}" srcOrd="0" destOrd="0" presId="urn:microsoft.com/office/officeart/2008/layout/LinedList"/>
    <dgm:cxn modelId="{A8C9F002-F9EE-4D8C-905F-D7D6B2CEBF61}" type="presParOf" srcId="{733AFDB2-8B69-4406-A6D7-DDEBCE9B953A}" destId="{10BE9156-E6C8-49CE-BA03-19DF95652949}" srcOrd="1" destOrd="0" presId="urn:microsoft.com/office/officeart/2008/layout/LinedList"/>
    <dgm:cxn modelId="{955AD775-9594-4989-B58D-5AC1435091A2}" type="presParOf" srcId="{4436F940-1AEB-4C5E-8EA4-7BA95534B85E}" destId="{8516C8AB-0EB2-4483-868C-3AAF07114CDF}" srcOrd="4" destOrd="0" presId="urn:microsoft.com/office/officeart/2008/layout/LinedList"/>
    <dgm:cxn modelId="{5245DE65-B481-4913-94E3-932045DD79EC}" type="presParOf" srcId="{4436F940-1AEB-4C5E-8EA4-7BA95534B85E}" destId="{D99CC277-0D1B-4185-A6FB-58420ECCBE0A}" srcOrd="5" destOrd="0" presId="urn:microsoft.com/office/officeart/2008/layout/LinedList"/>
    <dgm:cxn modelId="{5451792D-0299-4C38-AA98-321E81B1DF23}" type="presParOf" srcId="{D99CC277-0D1B-4185-A6FB-58420ECCBE0A}" destId="{8CFE1CBD-C2B5-450D-82F6-6C347EF224A1}" srcOrd="0" destOrd="0" presId="urn:microsoft.com/office/officeart/2008/layout/LinedList"/>
    <dgm:cxn modelId="{5EFE6D91-F81F-40A1-AE76-2CBD1D9CE343}" type="presParOf" srcId="{D99CC277-0D1B-4185-A6FB-58420ECCBE0A}" destId="{C822977E-3115-4FCB-ABFB-1AB83FF7E3E5}" srcOrd="1" destOrd="0" presId="urn:microsoft.com/office/officeart/2008/layout/LinedList"/>
    <dgm:cxn modelId="{5B77BA4F-0C9E-4D70-96F0-AA6BA06BB829}" type="presParOf" srcId="{4436F940-1AEB-4C5E-8EA4-7BA95534B85E}" destId="{752AC539-8F72-485E-91EC-85911FB66BF5}" srcOrd="6" destOrd="0" presId="urn:microsoft.com/office/officeart/2008/layout/LinedList"/>
    <dgm:cxn modelId="{5D5E7716-80AF-4682-A23C-55A465667694}" type="presParOf" srcId="{4436F940-1AEB-4C5E-8EA4-7BA95534B85E}" destId="{E6472CE5-12F8-4BC0-8C65-D2A7166C6E05}" srcOrd="7" destOrd="0" presId="urn:microsoft.com/office/officeart/2008/layout/LinedList"/>
    <dgm:cxn modelId="{D1052A47-4DF6-41A2-9CB5-F8D2610EE55E}" type="presParOf" srcId="{E6472CE5-12F8-4BC0-8C65-D2A7166C6E05}" destId="{0E08F926-5B46-4B3F-91FB-0B22BD43E3B0}" srcOrd="0" destOrd="0" presId="urn:microsoft.com/office/officeart/2008/layout/LinedList"/>
    <dgm:cxn modelId="{8C44C4DC-AB39-4E06-A7EC-B703789A5D7F}" type="presParOf" srcId="{E6472CE5-12F8-4BC0-8C65-D2A7166C6E05}" destId="{30720406-8ECF-4478-A3BC-3DE949835F66}" srcOrd="1" destOrd="0" presId="urn:microsoft.com/office/officeart/2008/layout/LinedList"/>
    <dgm:cxn modelId="{6812A01A-07C8-4639-8395-BAD71B8E92E8}" type="presParOf" srcId="{4436F940-1AEB-4C5E-8EA4-7BA95534B85E}" destId="{083EF091-7BA7-425F-A6B8-07854AC8D318}" srcOrd="8" destOrd="0" presId="urn:microsoft.com/office/officeart/2008/layout/LinedList"/>
    <dgm:cxn modelId="{8E800629-2E26-4FB8-9C70-C8E4EAB1FED6}" type="presParOf" srcId="{4436F940-1AEB-4C5E-8EA4-7BA95534B85E}" destId="{878CC685-76A4-4B45-A662-5C82288AF5B6}" srcOrd="9" destOrd="0" presId="urn:microsoft.com/office/officeart/2008/layout/LinedList"/>
    <dgm:cxn modelId="{59CFCF51-F123-4F95-86D3-28405ADA694B}" type="presParOf" srcId="{878CC685-76A4-4B45-A662-5C82288AF5B6}" destId="{95B2CC40-E1DF-4F11-85EC-290EE22FEA3B}" srcOrd="0" destOrd="0" presId="urn:microsoft.com/office/officeart/2008/layout/LinedList"/>
    <dgm:cxn modelId="{CA1B7E91-DF35-495C-B077-489A1B34E408}" type="presParOf" srcId="{878CC685-76A4-4B45-A662-5C82288AF5B6}" destId="{F23B6D2B-5489-4A45-AEFB-062D15BFE1D3}" srcOrd="1" destOrd="0" presId="urn:microsoft.com/office/officeart/2008/layout/LinedList"/>
    <dgm:cxn modelId="{7B28A6DE-1BF5-4BA4-912F-12DCD062B2A4}" type="presParOf" srcId="{4436F940-1AEB-4C5E-8EA4-7BA95534B85E}" destId="{69BD837B-6A21-458B-8CE5-C1A6D12AAAA6}" srcOrd="10" destOrd="0" presId="urn:microsoft.com/office/officeart/2008/layout/LinedList"/>
    <dgm:cxn modelId="{61F31DDD-0CBF-405F-B044-849B510EE13F}" type="presParOf" srcId="{4436F940-1AEB-4C5E-8EA4-7BA95534B85E}" destId="{BB80F78C-940B-466F-8A02-15F50D4DDC15}" srcOrd="11" destOrd="0" presId="urn:microsoft.com/office/officeart/2008/layout/LinedList"/>
    <dgm:cxn modelId="{EE1C5B79-D2AA-40B3-93B4-CA4F38A23AC5}" type="presParOf" srcId="{BB80F78C-940B-466F-8A02-15F50D4DDC15}" destId="{5C2822D7-50DC-4BAC-BF53-7984A5CDC418}" srcOrd="0" destOrd="0" presId="urn:microsoft.com/office/officeart/2008/layout/LinedList"/>
    <dgm:cxn modelId="{0AD295F4-F17C-464B-859C-D7781F7C179F}" type="presParOf" srcId="{BB80F78C-940B-466F-8A02-15F50D4DDC15}" destId="{5CC90DE7-949E-446A-A191-23B26C8F40D9}" srcOrd="1" destOrd="0" presId="urn:microsoft.com/office/officeart/2008/layout/LinedList"/>
    <dgm:cxn modelId="{0C520DA7-A247-46F5-A5B8-DA4EB995BD19}" type="presParOf" srcId="{4436F940-1AEB-4C5E-8EA4-7BA95534B85E}" destId="{7F294E34-15A6-4533-9B53-D12AFB4BEB04}" srcOrd="12" destOrd="0" presId="urn:microsoft.com/office/officeart/2008/layout/LinedList"/>
    <dgm:cxn modelId="{A2C1B7F0-5769-4FC0-845B-D41D2D447274}" type="presParOf" srcId="{4436F940-1AEB-4C5E-8EA4-7BA95534B85E}" destId="{F9EB2DDD-36E6-4D43-87F4-8D074EC545CB}" srcOrd="13" destOrd="0" presId="urn:microsoft.com/office/officeart/2008/layout/LinedList"/>
    <dgm:cxn modelId="{8B475AE5-AC4F-4018-9DDA-2338D963F17A}" type="presParOf" srcId="{F9EB2DDD-36E6-4D43-87F4-8D074EC545CB}" destId="{2066609F-3BA4-4CE6-BC78-BF3BEF756C68}" srcOrd="0" destOrd="0" presId="urn:microsoft.com/office/officeart/2008/layout/LinedList"/>
    <dgm:cxn modelId="{3757592B-8124-44B3-B441-F88165B3AF24}" type="presParOf" srcId="{F9EB2DDD-36E6-4D43-87F4-8D074EC545CB}" destId="{88CC8D98-4CAE-4298-8A0F-81B64F8767FC}" srcOrd="1" destOrd="0" presId="urn:microsoft.com/office/officeart/2008/layout/LinedList"/>
    <dgm:cxn modelId="{39E41A4A-6EFD-445A-840F-FCB8D7578E40}" type="presParOf" srcId="{4436F940-1AEB-4C5E-8EA4-7BA95534B85E}" destId="{6C11D291-3804-47A6-B34A-8382C3BDD0FD}" srcOrd="14" destOrd="0" presId="urn:microsoft.com/office/officeart/2008/layout/LinedList"/>
    <dgm:cxn modelId="{71F8AE3A-F1D8-45C3-98BE-25766B658A94}" type="presParOf" srcId="{4436F940-1AEB-4C5E-8EA4-7BA95534B85E}" destId="{3D5FD2FF-FA2B-458F-98E7-A8D59076F38F}" srcOrd="15" destOrd="0" presId="urn:microsoft.com/office/officeart/2008/layout/LinedList"/>
    <dgm:cxn modelId="{509DFFC5-3625-4E87-B793-4AA50CC0F49B}" type="presParOf" srcId="{3D5FD2FF-FA2B-458F-98E7-A8D59076F38F}" destId="{AA0275F0-4CD8-4E19-B56C-E99C94808404}" srcOrd="0" destOrd="0" presId="urn:microsoft.com/office/officeart/2008/layout/LinedList"/>
    <dgm:cxn modelId="{27E9CE88-72B0-44FC-AE60-145FE89A1E7D}" type="presParOf" srcId="{3D5FD2FF-FA2B-458F-98E7-A8D59076F38F}" destId="{AE951A9D-E20A-4B20-94BC-61CC703FBF4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2441B1-2027-4D50-B60F-25E5EE14C6FC}"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33190F8C-2C8F-4939-BC76-5B51C185B382}">
      <dgm:prSet/>
      <dgm:spPr/>
      <dgm:t>
        <a:bodyPr/>
        <a:lstStyle/>
        <a:p>
          <a:r>
            <a:rPr lang="en-US">
              <a:latin typeface="+mn-lt"/>
            </a:rPr>
            <a:t>Cybersecurity Objectives</a:t>
          </a:r>
          <a:endParaRPr lang="en-US">
            <a:latin typeface="+mn-lt"/>
            <a:cs typeface="Arial" panose="020B0604020202020204" pitchFamily="34" charset="0"/>
          </a:endParaRPr>
        </a:p>
      </dgm:t>
    </dgm:pt>
    <dgm:pt modelId="{686EFD7D-A48C-42E0-9CA1-FE98D7E5DA29}" type="parTrans" cxnId="{45404A74-CEB0-433B-B92F-BF5A464C90B9}">
      <dgm:prSet/>
      <dgm:spPr/>
      <dgm:t>
        <a:bodyPr/>
        <a:lstStyle/>
        <a:p>
          <a:endParaRPr lang="en-US">
            <a:latin typeface="Arial" panose="020B0604020202020204" pitchFamily="34" charset="0"/>
            <a:cs typeface="Arial" panose="020B0604020202020204" pitchFamily="34" charset="0"/>
          </a:endParaRPr>
        </a:p>
      </dgm:t>
    </dgm:pt>
    <dgm:pt modelId="{93EFEF7E-1935-4F45-A22D-5D0935599869}" type="sibTrans" cxnId="{45404A74-CEB0-433B-B92F-BF5A464C90B9}">
      <dgm:prSet/>
      <dgm:spPr/>
      <dgm:t>
        <a:bodyPr/>
        <a:lstStyle/>
        <a:p>
          <a:endParaRPr lang="en-US">
            <a:latin typeface="Arial" panose="020B0604020202020204" pitchFamily="34" charset="0"/>
            <a:cs typeface="Arial" panose="020B0604020202020204" pitchFamily="34" charset="0"/>
          </a:endParaRPr>
        </a:p>
      </dgm:t>
    </dgm:pt>
    <dgm:pt modelId="{01F2975E-E39B-46AB-8167-7A34D19C18B2}">
      <dgm:prSet/>
      <dgm:spPr/>
      <dgm:t>
        <a:bodyPr/>
        <a:lstStyle/>
        <a:p>
          <a:r>
            <a:rPr lang="en-US">
              <a:latin typeface="+mn-lt"/>
              <a:cs typeface="Arial" panose="020B0604020202020204" pitchFamily="34" charset="0"/>
            </a:rPr>
            <a:t>Cryptographic Hash Functions</a:t>
          </a:r>
        </a:p>
      </dgm:t>
    </dgm:pt>
    <dgm:pt modelId="{25ADD567-A1E9-4D76-8389-5B5A34425A08}" type="parTrans" cxnId="{3AC316CB-BCA1-45DE-9228-814FE816E93F}">
      <dgm:prSet/>
      <dgm:spPr/>
      <dgm:t>
        <a:bodyPr/>
        <a:lstStyle/>
        <a:p>
          <a:endParaRPr lang="en-US">
            <a:latin typeface="Arial" panose="020B0604020202020204" pitchFamily="34" charset="0"/>
            <a:cs typeface="Arial" panose="020B0604020202020204" pitchFamily="34" charset="0"/>
          </a:endParaRPr>
        </a:p>
      </dgm:t>
    </dgm:pt>
    <dgm:pt modelId="{B7DA3FE3-8987-4E85-B1F8-736902A5610F}" type="sibTrans" cxnId="{3AC316CB-BCA1-45DE-9228-814FE816E93F}">
      <dgm:prSet/>
      <dgm:spPr/>
      <dgm:t>
        <a:bodyPr/>
        <a:lstStyle/>
        <a:p>
          <a:endParaRPr lang="en-US">
            <a:latin typeface="Arial" panose="020B0604020202020204" pitchFamily="34" charset="0"/>
            <a:cs typeface="Arial" panose="020B0604020202020204" pitchFamily="34" charset="0"/>
          </a:endParaRPr>
        </a:p>
      </dgm:t>
    </dgm:pt>
    <dgm:pt modelId="{D0D1D7D6-9E31-45A5-8593-7C7A7A2D2537}">
      <dgm:prSet/>
      <dgm:spPr/>
      <dgm:t>
        <a:bodyPr/>
        <a:lstStyle/>
        <a:p>
          <a:r>
            <a:rPr lang="en-US">
              <a:latin typeface="+mn-lt"/>
              <a:cs typeface="Arial" panose="020B0604020202020204" pitchFamily="34" charset="0"/>
            </a:rPr>
            <a:t>Symmetric Cryptography</a:t>
          </a:r>
        </a:p>
      </dgm:t>
    </dgm:pt>
    <dgm:pt modelId="{6D9B4EA5-F06D-45B9-A2EA-AE1A79FFBDFB}" type="parTrans" cxnId="{CFB955B0-2891-4718-93BB-9D035DBE0D86}">
      <dgm:prSet/>
      <dgm:spPr/>
      <dgm:t>
        <a:bodyPr/>
        <a:lstStyle/>
        <a:p>
          <a:endParaRPr lang="en-US">
            <a:latin typeface="Arial" panose="020B0604020202020204" pitchFamily="34" charset="0"/>
            <a:cs typeface="Arial" panose="020B0604020202020204" pitchFamily="34" charset="0"/>
          </a:endParaRPr>
        </a:p>
      </dgm:t>
    </dgm:pt>
    <dgm:pt modelId="{5CE60938-5479-4F30-8FFC-A321865D1482}" type="sibTrans" cxnId="{CFB955B0-2891-4718-93BB-9D035DBE0D86}">
      <dgm:prSet/>
      <dgm:spPr/>
      <dgm:t>
        <a:bodyPr/>
        <a:lstStyle/>
        <a:p>
          <a:endParaRPr lang="en-US">
            <a:latin typeface="Arial" panose="020B0604020202020204" pitchFamily="34" charset="0"/>
            <a:cs typeface="Arial" panose="020B0604020202020204" pitchFamily="34" charset="0"/>
          </a:endParaRPr>
        </a:p>
      </dgm:t>
    </dgm:pt>
    <dgm:pt modelId="{C14BDE94-1BB1-4E98-8940-319A8830EB96}">
      <dgm:prSet/>
      <dgm:spPr/>
      <dgm:t>
        <a:bodyPr/>
        <a:lstStyle/>
        <a:p>
          <a:r>
            <a:rPr lang="en-US">
              <a:latin typeface="+mn-lt"/>
              <a:cs typeface="Arial" panose="020B0604020202020204" pitchFamily="34" charset="0"/>
            </a:rPr>
            <a:t>Asymmetric Cryptography</a:t>
          </a:r>
          <a:endParaRPr lang="en-US" b="1">
            <a:latin typeface="+mn-lt"/>
            <a:cs typeface="Arial" panose="020B0604020202020204" pitchFamily="34" charset="0"/>
          </a:endParaRPr>
        </a:p>
      </dgm:t>
    </dgm:pt>
    <dgm:pt modelId="{7F371A48-5D7E-45D6-9FC8-3DF69E8C18C4}" type="parTrans" cxnId="{BBED17C9-B645-4EBC-9268-4CF3FCC3D9AB}">
      <dgm:prSet/>
      <dgm:spPr/>
      <dgm:t>
        <a:bodyPr/>
        <a:lstStyle/>
        <a:p>
          <a:endParaRPr lang="en-US">
            <a:latin typeface="Arial" panose="020B0604020202020204" pitchFamily="34" charset="0"/>
            <a:cs typeface="Arial" panose="020B0604020202020204" pitchFamily="34" charset="0"/>
          </a:endParaRPr>
        </a:p>
      </dgm:t>
    </dgm:pt>
    <dgm:pt modelId="{BE032A03-DAFB-48FA-AFBE-01BBA0188128}" type="sibTrans" cxnId="{BBED17C9-B645-4EBC-9268-4CF3FCC3D9AB}">
      <dgm:prSet/>
      <dgm:spPr/>
      <dgm:t>
        <a:bodyPr/>
        <a:lstStyle/>
        <a:p>
          <a:endParaRPr lang="en-US">
            <a:latin typeface="Arial" panose="020B0604020202020204" pitchFamily="34" charset="0"/>
            <a:cs typeface="Arial" panose="020B0604020202020204" pitchFamily="34" charset="0"/>
          </a:endParaRPr>
        </a:p>
      </dgm:t>
    </dgm:pt>
    <dgm:pt modelId="{EB78749A-D303-487C-962A-7F607E9703AD}">
      <dgm:prSet/>
      <dgm:spPr/>
      <dgm:t>
        <a:bodyPr/>
        <a:lstStyle/>
        <a:p>
          <a:r>
            <a:rPr lang="en-US">
              <a:latin typeface="+mn-lt"/>
              <a:cs typeface="Arial" panose="020B0604020202020204" pitchFamily="34" charset="0"/>
            </a:rPr>
            <a:t>Keys management and distribution</a:t>
          </a:r>
        </a:p>
      </dgm:t>
    </dgm:pt>
    <dgm:pt modelId="{D04FEBD2-FCDD-4911-A652-58E55E70DCE9}" type="parTrans" cxnId="{DC0CD6E9-E6D7-466B-A6A2-D608DD5583DF}">
      <dgm:prSet/>
      <dgm:spPr/>
      <dgm:t>
        <a:bodyPr/>
        <a:lstStyle/>
        <a:p>
          <a:endParaRPr lang="en-US">
            <a:latin typeface="Arial" panose="020B0604020202020204" pitchFamily="34" charset="0"/>
            <a:cs typeface="Arial" panose="020B0604020202020204" pitchFamily="34" charset="0"/>
          </a:endParaRPr>
        </a:p>
      </dgm:t>
    </dgm:pt>
    <dgm:pt modelId="{698D0853-6609-469B-BA83-18A229140161}" type="sibTrans" cxnId="{DC0CD6E9-E6D7-466B-A6A2-D608DD5583DF}">
      <dgm:prSet/>
      <dgm:spPr/>
      <dgm:t>
        <a:bodyPr/>
        <a:lstStyle/>
        <a:p>
          <a:endParaRPr lang="en-US">
            <a:latin typeface="Arial" panose="020B0604020202020204" pitchFamily="34" charset="0"/>
            <a:cs typeface="Arial" panose="020B0604020202020204" pitchFamily="34" charset="0"/>
          </a:endParaRPr>
        </a:p>
      </dgm:t>
    </dgm:pt>
    <dgm:pt modelId="{DD853FFC-0610-4B19-9731-F716146561E1}">
      <dgm:prSet/>
      <dgm:spPr/>
      <dgm:t>
        <a:bodyPr/>
        <a:lstStyle/>
        <a:p>
          <a:r>
            <a:rPr lang="en-US" b="0">
              <a:latin typeface="+mn-lt"/>
              <a:cs typeface="Arial" panose="020B0604020202020204" pitchFamily="34" charset="0"/>
            </a:rPr>
            <a:t>Digital Signatures</a:t>
          </a:r>
        </a:p>
      </dgm:t>
    </dgm:pt>
    <dgm:pt modelId="{BE078676-7843-4BE2-9A43-C4CDBE3C5E00}" type="parTrans" cxnId="{1F0AB843-E28A-4CF9-9BEB-C4430F507E72}">
      <dgm:prSet/>
      <dgm:spPr/>
      <dgm:t>
        <a:bodyPr/>
        <a:lstStyle/>
        <a:p>
          <a:endParaRPr lang="en-US"/>
        </a:p>
      </dgm:t>
    </dgm:pt>
    <dgm:pt modelId="{D4DA8B1A-F871-4175-B275-39EBE8E0362B}" type="sibTrans" cxnId="{1F0AB843-E28A-4CF9-9BEB-C4430F507E72}">
      <dgm:prSet/>
      <dgm:spPr/>
      <dgm:t>
        <a:bodyPr/>
        <a:lstStyle/>
        <a:p>
          <a:endParaRPr lang="en-US"/>
        </a:p>
      </dgm:t>
    </dgm:pt>
    <dgm:pt modelId="{B8C56C98-3EC7-4933-8B53-087D251F5E37}">
      <dgm:prSet/>
      <dgm:spPr/>
      <dgm:t>
        <a:bodyPr/>
        <a:lstStyle/>
        <a:p>
          <a:r>
            <a:rPr lang="en-US" b="0">
              <a:latin typeface="+mn-lt"/>
              <a:cs typeface="Arial" panose="020B0604020202020204" pitchFamily="34" charset="0"/>
            </a:rPr>
            <a:t>Authentication</a:t>
          </a:r>
        </a:p>
      </dgm:t>
    </dgm:pt>
    <dgm:pt modelId="{9485F6F1-2511-4682-856D-09A4F8A62B63}" type="parTrans" cxnId="{2AC77CDB-3C6A-4612-AC09-C7A9D0039BF5}">
      <dgm:prSet/>
      <dgm:spPr/>
      <dgm:t>
        <a:bodyPr/>
        <a:lstStyle/>
        <a:p>
          <a:endParaRPr lang="en-US"/>
        </a:p>
      </dgm:t>
    </dgm:pt>
    <dgm:pt modelId="{F699A839-6DB3-4E25-BDF8-216C7E698996}" type="sibTrans" cxnId="{2AC77CDB-3C6A-4612-AC09-C7A9D0039BF5}">
      <dgm:prSet/>
      <dgm:spPr/>
      <dgm:t>
        <a:bodyPr/>
        <a:lstStyle/>
        <a:p>
          <a:endParaRPr lang="en-US"/>
        </a:p>
      </dgm:t>
    </dgm:pt>
    <dgm:pt modelId="{FB98F47D-D1D2-4E23-BB65-2FCDE2E80CAE}">
      <dgm:prSet/>
      <dgm:spPr/>
      <dgm:t>
        <a:bodyPr/>
        <a:lstStyle/>
        <a:p>
          <a:r>
            <a:rPr lang="en-US">
              <a:latin typeface="+mn-lt"/>
              <a:cs typeface="Arial" panose="020B0604020202020204" pitchFamily="34" charset="0"/>
            </a:rPr>
            <a:t>Digital Certificates. </a:t>
          </a:r>
        </a:p>
      </dgm:t>
    </dgm:pt>
    <dgm:pt modelId="{F27E4057-6BDA-4564-9AF3-CD735CFBFE1A}" type="parTrans" cxnId="{8FA325FC-C3C2-45B5-989E-615172D42C78}">
      <dgm:prSet/>
      <dgm:spPr/>
      <dgm:t>
        <a:bodyPr/>
        <a:lstStyle/>
        <a:p>
          <a:endParaRPr lang="en-US"/>
        </a:p>
      </dgm:t>
    </dgm:pt>
    <dgm:pt modelId="{E8BE57DA-559A-4B4C-A960-F693DAA6CAAF}" type="sibTrans" cxnId="{8FA325FC-C3C2-45B5-989E-615172D42C78}">
      <dgm:prSet/>
      <dgm:spPr/>
      <dgm:t>
        <a:bodyPr/>
        <a:lstStyle/>
        <a:p>
          <a:endParaRPr lang="en-US"/>
        </a:p>
      </dgm:t>
    </dgm:pt>
    <dgm:pt modelId="{8A1780DF-568B-40B2-9335-5B4C95A5250C}">
      <dgm:prSet/>
      <dgm:spPr/>
      <dgm:t>
        <a:bodyPr/>
        <a:lstStyle/>
        <a:p>
          <a:r>
            <a:rPr lang="en-US">
              <a:latin typeface="+mn-lt"/>
              <a:cs typeface="Arial" panose="020B0604020202020204" pitchFamily="34" charset="0"/>
            </a:rPr>
            <a:t>Certification Authorities</a:t>
          </a:r>
        </a:p>
      </dgm:t>
    </dgm:pt>
    <dgm:pt modelId="{D1985FC6-68A9-45A7-B750-464FE755E3E9}" type="parTrans" cxnId="{8F743299-0F35-4902-B69B-1372B6FCDC0D}">
      <dgm:prSet/>
      <dgm:spPr/>
      <dgm:t>
        <a:bodyPr/>
        <a:lstStyle/>
        <a:p>
          <a:endParaRPr lang="en-US"/>
        </a:p>
      </dgm:t>
    </dgm:pt>
    <dgm:pt modelId="{C0B20BFB-7FD6-4BA9-BD03-5C05F12ADC2C}" type="sibTrans" cxnId="{8F743299-0F35-4902-B69B-1372B6FCDC0D}">
      <dgm:prSet/>
      <dgm:spPr/>
      <dgm:t>
        <a:bodyPr/>
        <a:lstStyle/>
        <a:p>
          <a:endParaRPr lang="en-US"/>
        </a:p>
      </dgm:t>
    </dgm:pt>
    <dgm:pt modelId="{4436F940-1AEB-4C5E-8EA4-7BA95534B85E}" type="pres">
      <dgm:prSet presAssocID="{462441B1-2027-4D50-B60F-25E5EE14C6FC}" presName="vert0" presStyleCnt="0">
        <dgm:presLayoutVars>
          <dgm:dir/>
          <dgm:animOne val="branch"/>
          <dgm:animLvl val="lvl"/>
        </dgm:presLayoutVars>
      </dgm:prSet>
      <dgm:spPr/>
    </dgm:pt>
    <dgm:pt modelId="{2B428847-B448-4302-8DC1-C764A7F8D40D}" type="pres">
      <dgm:prSet presAssocID="{33190F8C-2C8F-4939-BC76-5B51C185B382}" presName="thickLine" presStyleLbl="alignNode1" presStyleIdx="0" presStyleCnt="9"/>
      <dgm:spPr/>
    </dgm:pt>
    <dgm:pt modelId="{5664FFD5-C0CF-4E14-93E7-6D99E0A4A47B}" type="pres">
      <dgm:prSet presAssocID="{33190F8C-2C8F-4939-BC76-5B51C185B382}" presName="horz1" presStyleCnt="0"/>
      <dgm:spPr/>
    </dgm:pt>
    <dgm:pt modelId="{7134B624-CC14-4E47-8BB7-8A2E8879408F}" type="pres">
      <dgm:prSet presAssocID="{33190F8C-2C8F-4939-BC76-5B51C185B382}" presName="tx1" presStyleLbl="revTx" presStyleIdx="0" presStyleCnt="9"/>
      <dgm:spPr/>
    </dgm:pt>
    <dgm:pt modelId="{75C5E323-D5E6-4032-8B4C-A0694258A3A8}" type="pres">
      <dgm:prSet presAssocID="{33190F8C-2C8F-4939-BC76-5B51C185B382}" presName="vert1" presStyleCnt="0"/>
      <dgm:spPr/>
    </dgm:pt>
    <dgm:pt modelId="{A479216D-744C-4D46-AA06-A96E4E113952}" type="pres">
      <dgm:prSet presAssocID="{01F2975E-E39B-46AB-8167-7A34D19C18B2}" presName="thickLine" presStyleLbl="alignNode1" presStyleIdx="1" presStyleCnt="9"/>
      <dgm:spPr/>
    </dgm:pt>
    <dgm:pt modelId="{109F8C85-7F82-4478-B050-3CCE8AD0D5B4}" type="pres">
      <dgm:prSet presAssocID="{01F2975E-E39B-46AB-8167-7A34D19C18B2}" presName="horz1" presStyleCnt="0"/>
      <dgm:spPr/>
    </dgm:pt>
    <dgm:pt modelId="{490E3D50-71A8-4165-A829-0811A3225ECF}" type="pres">
      <dgm:prSet presAssocID="{01F2975E-E39B-46AB-8167-7A34D19C18B2}" presName="tx1" presStyleLbl="revTx" presStyleIdx="1" presStyleCnt="9"/>
      <dgm:spPr/>
    </dgm:pt>
    <dgm:pt modelId="{39134F42-6156-4E9A-8F86-83B4EE4D6CFF}" type="pres">
      <dgm:prSet presAssocID="{01F2975E-E39B-46AB-8167-7A34D19C18B2}" presName="vert1" presStyleCnt="0"/>
      <dgm:spPr/>
    </dgm:pt>
    <dgm:pt modelId="{8516C8AB-0EB2-4483-868C-3AAF07114CDF}" type="pres">
      <dgm:prSet presAssocID="{D0D1D7D6-9E31-45A5-8593-7C7A7A2D2537}" presName="thickLine" presStyleLbl="alignNode1" presStyleIdx="2" presStyleCnt="9"/>
      <dgm:spPr/>
    </dgm:pt>
    <dgm:pt modelId="{D99CC277-0D1B-4185-A6FB-58420ECCBE0A}" type="pres">
      <dgm:prSet presAssocID="{D0D1D7D6-9E31-45A5-8593-7C7A7A2D2537}" presName="horz1" presStyleCnt="0"/>
      <dgm:spPr/>
    </dgm:pt>
    <dgm:pt modelId="{8CFE1CBD-C2B5-450D-82F6-6C347EF224A1}" type="pres">
      <dgm:prSet presAssocID="{D0D1D7D6-9E31-45A5-8593-7C7A7A2D2537}" presName="tx1" presStyleLbl="revTx" presStyleIdx="2" presStyleCnt="9"/>
      <dgm:spPr/>
    </dgm:pt>
    <dgm:pt modelId="{C822977E-3115-4FCB-ABFB-1AB83FF7E3E5}" type="pres">
      <dgm:prSet presAssocID="{D0D1D7D6-9E31-45A5-8593-7C7A7A2D2537}" presName="vert1" presStyleCnt="0"/>
      <dgm:spPr/>
    </dgm:pt>
    <dgm:pt modelId="{752AC539-8F72-485E-91EC-85911FB66BF5}" type="pres">
      <dgm:prSet presAssocID="{C14BDE94-1BB1-4E98-8940-319A8830EB96}" presName="thickLine" presStyleLbl="alignNode1" presStyleIdx="3" presStyleCnt="9"/>
      <dgm:spPr/>
    </dgm:pt>
    <dgm:pt modelId="{E6472CE5-12F8-4BC0-8C65-D2A7166C6E05}" type="pres">
      <dgm:prSet presAssocID="{C14BDE94-1BB1-4E98-8940-319A8830EB96}" presName="horz1" presStyleCnt="0"/>
      <dgm:spPr/>
    </dgm:pt>
    <dgm:pt modelId="{0E08F926-5B46-4B3F-91FB-0B22BD43E3B0}" type="pres">
      <dgm:prSet presAssocID="{C14BDE94-1BB1-4E98-8940-319A8830EB96}" presName="tx1" presStyleLbl="revTx" presStyleIdx="3" presStyleCnt="9"/>
      <dgm:spPr/>
    </dgm:pt>
    <dgm:pt modelId="{30720406-8ECF-4478-A3BC-3DE949835F66}" type="pres">
      <dgm:prSet presAssocID="{C14BDE94-1BB1-4E98-8940-319A8830EB96}" presName="vert1" presStyleCnt="0"/>
      <dgm:spPr/>
    </dgm:pt>
    <dgm:pt modelId="{083EF091-7BA7-425F-A6B8-07854AC8D318}" type="pres">
      <dgm:prSet presAssocID="{DD853FFC-0610-4B19-9731-F716146561E1}" presName="thickLine" presStyleLbl="alignNode1" presStyleIdx="4" presStyleCnt="9"/>
      <dgm:spPr/>
    </dgm:pt>
    <dgm:pt modelId="{878CC685-76A4-4B45-A662-5C82288AF5B6}" type="pres">
      <dgm:prSet presAssocID="{DD853FFC-0610-4B19-9731-F716146561E1}" presName="horz1" presStyleCnt="0"/>
      <dgm:spPr/>
    </dgm:pt>
    <dgm:pt modelId="{95B2CC40-E1DF-4F11-85EC-290EE22FEA3B}" type="pres">
      <dgm:prSet presAssocID="{DD853FFC-0610-4B19-9731-F716146561E1}" presName="tx1" presStyleLbl="revTx" presStyleIdx="4" presStyleCnt="9"/>
      <dgm:spPr/>
    </dgm:pt>
    <dgm:pt modelId="{F23B6D2B-5489-4A45-AEFB-062D15BFE1D3}" type="pres">
      <dgm:prSet presAssocID="{DD853FFC-0610-4B19-9731-F716146561E1}" presName="vert1" presStyleCnt="0"/>
      <dgm:spPr/>
    </dgm:pt>
    <dgm:pt modelId="{69BD837B-6A21-458B-8CE5-C1A6D12AAAA6}" type="pres">
      <dgm:prSet presAssocID="{B8C56C98-3EC7-4933-8B53-087D251F5E37}" presName="thickLine" presStyleLbl="alignNode1" presStyleIdx="5" presStyleCnt="9"/>
      <dgm:spPr/>
    </dgm:pt>
    <dgm:pt modelId="{BB80F78C-940B-466F-8A02-15F50D4DDC15}" type="pres">
      <dgm:prSet presAssocID="{B8C56C98-3EC7-4933-8B53-087D251F5E37}" presName="horz1" presStyleCnt="0"/>
      <dgm:spPr/>
    </dgm:pt>
    <dgm:pt modelId="{5C2822D7-50DC-4BAC-BF53-7984A5CDC418}" type="pres">
      <dgm:prSet presAssocID="{B8C56C98-3EC7-4933-8B53-087D251F5E37}" presName="tx1" presStyleLbl="revTx" presStyleIdx="5" presStyleCnt="9"/>
      <dgm:spPr/>
    </dgm:pt>
    <dgm:pt modelId="{5CC90DE7-949E-446A-A191-23B26C8F40D9}" type="pres">
      <dgm:prSet presAssocID="{B8C56C98-3EC7-4933-8B53-087D251F5E37}" presName="vert1" presStyleCnt="0"/>
      <dgm:spPr/>
    </dgm:pt>
    <dgm:pt modelId="{7F294E34-15A6-4533-9B53-D12AFB4BEB04}" type="pres">
      <dgm:prSet presAssocID="{EB78749A-D303-487C-962A-7F607E9703AD}" presName="thickLine" presStyleLbl="alignNode1" presStyleIdx="6" presStyleCnt="9"/>
      <dgm:spPr/>
    </dgm:pt>
    <dgm:pt modelId="{F9EB2DDD-36E6-4D43-87F4-8D074EC545CB}" type="pres">
      <dgm:prSet presAssocID="{EB78749A-D303-487C-962A-7F607E9703AD}" presName="horz1" presStyleCnt="0"/>
      <dgm:spPr/>
    </dgm:pt>
    <dgm:pt modelId="{2066609F-3BA4-4CE6-BC78-BF3BEF756C68}" type="pres">
      <dgm:prSet presAssocID="{EB78749A-D303-487C-962A-7F607E9703AD}" presName="tx1" presStyleLbl="revTx" presStyleIdx="6" presStyleCnt="9"/>
      <dgm:spPr/>
    </dgm:pt>
    <dgm:pt modelId="{88CC8D98-4CAE-4298-8A0F-81B64F8767FC}" type="pres">
      <dgm:prSet presAssocID="{EB78749A-D303-487C-962A-7F607E9703AD}" presName="vert1" presStyleCnt="0"/>
      <dgm:spPr/>
    </dgm:pt>
    <dgm:pt modelId="{6C11D291-3804-47A6-B34A-8382C3BDD0FD}" type="pres">
      <dgm:prSet presAssocID="{FB98F47D-D1D2-4E23-BB65-2FCDE2E80CAE}" presName="thickLine" presStyleLbl="alignNode1" presStyleIdx="7" presStyleCnt="9"/>
      <dgm:spPr/>
    </dgm:pt>
    <dgm:pt modelId="{3D5FD2FF-FA2B-458F-98E7-A8D59076F38F}" type="pres">
      <dgm:prSet presAssocID="{FB98F47D-D1D2-4E23-BB65-2FCDE2E80CAE}" presName="horz1" presStyleCnt="0"/>
      <dgm:spPr/>
    </dgm:pt>
    <dgm:pt modelId="{AA0275F0-4CD8-4E19-B56C-E99C94808404}" type="pres">
      <dgm:prSet presAssocID="{FB98F47D-D1D2-4E23-BB65-2FCDE2E80CAE}" presName="tx1" presStyleLbl="revTx" presStyleIdx="7" presStyleCnt="9"/>
      <dgm:spPr/>
    </dgm:pt>
    <dgm:pt modelId="{AE951A9D-E20A-4B20-94BC-61CC703FBF4C}" type="pres">
      <dgm:prSet presAssocID="{FB98F47D-D1D2-4E23-BB65-2FCDE2E80CAE}" presName="vert1" presStyleCnt="0"/>
      <dgm:spPr/>
    </dgm:pt>
    <dgm:pt modelId="{281B0C0C-D234-476C-94D2-E0BA5E6C2A21}" type="pres">
      <dgm:prSet presAssocID="{8A1780DF-568B-40B2-9335-5B4C95A5250C}" presName="thickLine" presStyleLbl="alignNode1" presStyleIdx="8" presStyleCnt="9"/>
      <dgm:spPr/>
    </dgm:pt>
    <dgm:pt modelId="{9AAA3552-8D63-4E8B-A260-082A82CE26C0}" type="pres">
      <dgm:prSet presAssocID="{8A1780DF-568B-40B2-9335-5B4C95A5250C}" presName="horz1" presStyleCnt="0"/>
      <dgm:spPr/>
    </dgm:pt>
    <dgm:pt modelId="{D59A7E5C-41AA-4A21-B343-A001A9DC21AC}" type="pres">
      <dgm:prSet presAssocID="{8A1780DF-568B-40B2-9335-5B4C95A5250C}" presName="tx1" presStyleLbl="revTx" presStyleIdx="8" presStyleCnt="9"/>
      <dgm:spPr/>
    </dgm:pt>
    <dgm:pt modelId="{25411738-3A7F-4943-A34F-60CDB9726E1D}" type="pres">
      <dgm:prSet presAssocID="{8A1780DF-568B-40B2-9335-5B4C95A5250C}" presName="vert1" presStyleCnt="0"/>
      <dgm:spPr/>
    </dgm:pt>
  </dgm:ptLst>
  <dgm:cxnLst>
    <dgm:cxn modelId="{40040038-6CA6-421B-8590-764466F3082D}" type="presOf" srcId="{33190F8C-2C8F-4939-BC76-5B51C185B382}" destId="{7134B624-CC14-4E47-8BB7-8A2E8879408F}" srcOrd="0" destOrd="0" presId="urn:microsoft.com/office/officeart/2008/layout/LinedList"/>
    <dgm:cxn modelId="{646CA23A-37B5-4C34-9341-7D69C7C38799}" type="presOf" srcId="{01F2975E-E39B-46AB-8167-7A34D19C18B2}" destId="{490E3D50-71A8-4165-A829-0811A3225ECF}" srcOrd="0" destOrd="0" presId="urn:microsoft.com/office/officeart/2008/layout/LinedList"/>
    <dgm:cxn modelId="{46DE933B-B448-4DA5-A7C4-D3035CD2FAE2}" type="presOf" srcId="{FB98F47D-D1D2-4E23-BB65-2FCDE2E80CAE}" destId="{AA0275F0-4CD8-4E19-B56C-E99C94808404}" srcOrd="0" destOrd="0" presId="urn:microsoft.com/office/officeart/2008/layout/LinedList"/>
    <dgm:cxn modelId="{1F0AB843-E28A-4CF9-9BEB-C4430F507E72}" srcId="{462441B1-2027-4D50-B60F-25E5EE14C6FC}" destId="{DD853FFC-0610-4B19-9731-F716146561E1}" srcOrd="4" destOrd="0" parTransId="{BE078676-7843-4BE2-9A43-C4CDBE3C5E00}" sibTransId="{D4DA8B1A-F871-4175-B275-39EBE8E0362B}"/>
    <dgm:cxn modelId="{C3F74A66-93AF-435C-8C75-8D9677E60890}" type="presOf" srcId="{C14BDE94-1BB1-4E98-8940-319A8830EB96}" destId="{0E08F926-5B46-4B3F-91FB-0B22BD43E3B0}" srcOrd="0" destOrd="0" presId="urn:microsoft.com/office/officeart/2008/layout/LinedList"/>
    <dgm:cxn modelId="{45404A74-CEB0-433B-B92F-BF5A464C90B9}" srcId="{462441B1-2027-4D50-B60F-25E5EE14C6FC}" destId="{33190F8C-2C8F-4939-BC76-5B51C185B382}" srcOrd="0" destOrd="0" parTransId="{686EFD7D-A48C-42E0-9CA1-FE98D7E5DA29}" sibTransId="{93EFEF7E-1935-4F45-A22D-5D0935599869}"/>
    <dgm:cxn modelId="{781D8078-BE30-4F47-9AAE-3C2F5CCCE32D}" type="presOf" srcId="{DD853FFC-0610-4B19-9731-F716146561E1}" destId="{95B2CC40-E1DF-4F11-85EC-290EE22FEA3B}" srcOrd="0" destOrd="0" presId="urn:microsoft.com/office/officeart/2008/layout/LinedList"/>
    <dgm:cxn modelId="{2EF3ED8E-27C2-4878-8021-991C8BD1BFDC}" type="presOf" srcId="{8A1780DF-568B-40B2-9335-5B4C95A5250C}" destId="{D59A7E5C-41AA-4A21-B343-A001A9DC21AC}" srcOrd="0" destOrd="0" presId="urn:microsoft.com/office/officeart/2008/layout/LinedList"/>
    <dgm:cxn modelId="{6F1C5A91-FEC2-460B-9EBE-5C30A70070AB}" type="presOf" srcId="{B8C56C98-3EC7-4933-8B53-087D251F5E37}" destId="{5C2822D7-50DC-4BAC-BF53-7984A5CDC418}" srcOrd="0" destOrd="0" presId="urn:microsoft.com/office/officeart/2008/layout/LinedList"/>
    <dgm:cxn modelId="{8F743299-0F35-4902-B69B-1372B6FCDC0D}" srcId="{462441B1-2027-4D50-B60F-25E5EE14C6FC}" destId="{8A1780DF-568B-40B2-9335-5B4C95A5250C}" srcOrd="8" destOrd="0" parTransId="{D1985FC6-68A9-45A7-B750-464FE755E3E9}" sibTransId="{C0B20BFB-7FD6-4BA9-BD03-5C05F12ADC2C}"/>
    <dgm:cxn modelId="{2B4F0DA4-F459-46E5-8B68-75EA3A0C6BF8}" type="presOf" srcId="{462441B1-2027-4D50-B60F-25E5EE14C6FC}" destId="{4436F940-1AEB-4C5E-8EA4-7BA95534B85E}" srcOrd="0" destOrd="0" presId="urn:microsoft.com/office/officeart/2008/layout/LinedList"/>
    <dgm:cxn modelId="{FFA8B0A4-9683-4F72-A749-1F90ECF5E68E}" type="presOf" srcId="{EB78749A-D303-487C-962A-7F607E9703AD}" destId="{2066609F-3BA4-4CE6-BC78-BF3BEF756C68}" srcOrd="0" destOrd="0" presId="urn:microsoft.com/office/officeart/2008/layout/LinedList"/>
    <dgm:cxn modelId="{CFB955B0-2891-4718-93BB-9D035DBE0D86}" srcId="{462441B1-2027-4D50-B60F-25E5EE14C6FC}" destId="{D0D1D7D6-9E31-45A5-8593-7C7A7A2D2537}" srcOrd="2" destOrd="0" parTransId="{6D9B4EA5-F06D-45B9-A2EA-AE1A79FFBDFB}" sibTransId="{5CE60938-5479-4F30-8FFC-A321865D1482}"/>
    <dgm:cxn modelId="{BBED17C9-B645-4EBC-9268-4CF3FCC3D9AB}" srcId="{462441B1-2027-4D50-B60F-25E5EE14C6FC}" destId="{C14BDE94-1BB1-4E98-8940-319A8830EB96}" srcOrd="3" destOrd="0" parTransId="{7F371A48-5D7E-45D6-9FC8-3DF69E8C18C4}" sibTransId="{BE032A03-DAFB-48FA-AFBE-01BBA0188128}"/>
    <dgm:cxn modelId="{3AC316CB-BCA1-45DE-9228-814FE816E93F}" srcId="{462441B1-2027-4D50-B60F-25E5EE14C6FC}" destId="{01F2975E-E39B-46AB-8167-7A34D19C18B2}" srcOrd="1" destOrd="0" parTransId="{25ADD567-A1E9-4D76-8389-5B5A34425A08}" sibTransId="{B7DA3FE3-8987-4E85-B1F8-736902A5610F}"/>
    <dgm:cxn modelId="{2AC77CDB-3C6A-4612-AC09-C7A9D0039BF5}" srcId="{462441B1-2027-4D50-B60F-25E5EE14C6FC}" destId="{B8C56C98-3EC7-4933-8B53-087D251F5E37}" srcOrd="5" destOrd="0" parTransId="{9485F6F1-2511-4682-856D-09A4F8A62B63}" sibTransId="{F699A839-6DB3-4E25-BDF8-216C7E698996}"/>
    <dgm:cxn modelId="{48FFD3E5-C6CA-4C10-A67F-132743E80C89}" type="presOf" srcId="{D0D1D7D6-9E31-45A5-8593-7C7A7A2D2537}" destId="{8CFE1CBD-C2B5-450D-82F6-6C347EF224A1}" srcOrd="0" destOrd="0" presId="urn:microsoft.com/office/officeart/2008/layout/LinedList"/>
    <dgm:cxn modelId="{DC0CD6E9-E6D7-466B-A6A2-D608DD5583DF}" srcId="{462441B1-2027-4D50-B60F-25E5EE14C6FC}" destId="{EB78749A-D303-487C-962A-7F607E9703AD}" srcOrd="6" destOrd="0" parTransId="{D04FEBD2-FCDD-4911-A652-58E55E70DCE9}" sibTransId="{698D0853-6609-469B-BA83-18A229140161}"/>
    <dgm:cxn modelId="{8FA325FC-C3C2-45B5-989E-615172D42C78}" srcId="{462441B1-2027-4D50-B60F-25E5EE14C6FC}" destId="{FB98F47D-D1D2-4E23-BB65-2FCDE2E80CAE}" srcOrd="7" destOrd="0" parTransId="{F27E4057-6BDA-4564-9AF3-CD735CFBFE1A}" sibTransId="{E8BE57DA-559A-4B4C-A960-F693DAA6CAAF}"/>
    <dgm:cxn modelId="{93304741-9DB5-4C10-86AB-C2A548BD9FDE}" type="presParOf" srcId="{4436F940-1AEB-4C5E-8EA4-7BA95534B85E}" destId="{2B428847-B448-4302-8DC1-C764A7F8D40D}" srcOrd="0" destOrd="0" presId="urn:microsoft.com/office/officeart/2008/layout/LinedList"/>
    <dgm:cxn modelId="{DD4B8E2D-4D62-4380-A15D-AC5935A5FABB}" type="presParOf" srcId="{4436F940-1AEB-4C5E-8EA4-7BA95534B85E}" destId="{5664FFD5-C0CF-4E14-93E7-6D99E0A4A47B}" srcOrd="1" destOrd="0" presId="urn:microsoft.com/office/officeart/2008/layout/LinedList"/>
    <dgm:cxn modelId="{A2B5F10A-A600-418B-B22A-523DCB617FF5}" type="presParOf" srcId="{5664FFD5-C0CF-4E14-93E7-6D99E0A4A47B}" destId="{7134B624-CC14-4E47-8BB7-8A2E8879408F}" srcOrd="0" destOrd="0" presId="urn:microsoft.com/office/officeart/2008/layout/LinedList"/>
    <dgm:cxn modelId="{07FB0863-733F-4399-B6F2-0A86A09AA4F4}" type="presParOf" srcId="{5664FFD5-C0CF-4E14-93E7-6D99E0A4A47B}" destId="{75C5E323-D5E6-4032-8B4C-A0694258A3A8}" srcOrd="1" destOrd="0" presId="urn:microsoft.com/office/officeart/2008/layout/LinedList"/>
    <dgm:cxn modelId="{8FF56C78-4884-4B4D-850D-24138E326A84}" type="presParOf" srcId="{4436F940-1AEB-4C5E-8EA4-7BA95534B85E}" destId="{A479216D-744C-4D46-AA06-A96E4E113952}" srcOrd="2" destOrd="0" presId="urn:microsoft.com/office/officeart/2008/layout/LinedList"/>
    <dgm:cxn modelId="{AB14A4D7-F17C-4A94-8794-687C9281F85F}" type="presParOf" srcId="{4436F940-1AEB-4C5E-8EA4-7BA95534B85E}" destId="{109F8C85-7F82-4478-B050-3CCE8AD0D5B4}" srcOrd="3" destOrd="0" presId="urn:microsoft.com/office/officeart/2008/layout/LinedList"/>
    <dgm:cxn modelId="{1AF29A40-D961-4F7F-8B63-BC62ABB7BC2B}" type="presParOf" srcId="{109F8C85-7F82-4478-B050-3CCE8AD0D5B4}" destId="{490E3D50-71A8-4165-A829-0811A3225ECF}" srcOrd="0" destOrd="0" presId="urn:microsoft.com/office/officeart/2008/layout/LinedList"/>
    <dgm:cxn modelId="{E9846ED1-10F4-4BD6-99FE-BAE43953FC90}" type="presParOf" srcId="{109F8C85-7F82-4478-B050-3CCE8AD0D5B4}" destId="{39134F42-6156-4E9A-8F86-83B4EE4D6CFF}" srcOrd="1" destOrd="0" presId="urn:microsoft.com/office/officeart/2008/layout/LinedList"/>
    <dgm:cxn modelId="{472CD32C-D829-4173-A4B3-E02C132B47AE}" type="presParOf" srcId="{4436F940-1AEB-4C5E-8EA4-7BA95534B85E}" destId="{8516C8AB-0EB2-4483-868C-3AAF07114CDF}" srcOrd="4" destOrd="0" presId="urn:microsoft.com/office/officeart/2008/layout/LinedList"/>
    <dgm:cxn modelId="{E9187A18-AB1D-4B69-A79A-130C1D7F5A62}" type="presParOf" srcId="{4436F940-1AEB-4C5E-8EA4-7BA95534B85E}" destId="{D99CC277-0D1B-4185-A6FB-58420ECCBE0A}" srcOrd="5" destOrd="0" presId="urn:microsoft.com/office/officeart/2008/layout/LinedList"/>
    <dgm:cxn modelId="{AE8077FE-88CC-4FE9-B54A-25AE8E2374C6}" type="presParOf" srcId="{D99CC277-0D1B-4185-A6FB-58420ECCBE0A}" destId="{8CFE1CBD-C2B5-450D-82F6-6C347EF224A1}" srcOrd="0" destOrd="0" presId="urn:microsoft.com/office/officeart/2008/layout/LinedList"/>
    <dgm:cxn modelId="{9C479B05-226D-46CB-B9F6-0CAE70633D04}" type="presParOf" srcId="{D99CC277-0D1B-4185-A6FB-58420ECCBE0A}" destId="{C822977E-3115-4FCB-ABFB-1AB83FF7E3E5}" srcOrd="1" destOrd="0" presId="urn:microsoft.com/office/officeart/2008/layout/LinedList"/>
    <dgm:cxn modelId="{1AD569E5-9244-418E-BEAE-34917C42E506}" type="presParOf" srcId="{4436F940-1AEB-4C5E-8EA4-7BA95534B85E}" destId="{752AC539-8F72-485E-91EC-85911FB66BF5}" srcOrd="6" destOrd="0" presId="urn:microsoft.com/office/officeart/2008/layout/LinedList"/>
    <dgm:cxn modelId="{C5F74316-3053-47FB-AAB4-6A2450F814D5}" type="presParOf" srcId="{4436F940-1AEB-4C5E-8EA4-7BA95534B85E}" destId="{E6472CE5-12F8-4BC0-8C65-D2A7166C6E05}" srcOrd="7" destOrd="0" presId="urn:microsoft.com/office/officeart/2008/layout/LinedList"/>
    <dgm:cxn modelId="{1EC48C02-1278-4199-BD30-7B5F93FF60CF}" type="presParOf" srcId="{E6472CE5-12F8-4BC0-8C65-D2A7166C6E05}" destId="{0E08F926-5B46-4B3F-91FB-0B22BD43E3B0}" srcOrd="0" destOrd="0" presId="urn:microsoft.com/office/officeart/2008/layout/LinedList"/>
    <dgm:cxn modelId="{3AA042BD-1044-478C-BCA4-46ACF2A900B1}" type="presParOf" srcId="{E6472CE5-12F8-4BC0-8C65-D2A7166C6E05}" destId="{30720406-8ECF-4478-A3BC-3DE949835F66}" srcOrd="1" destOrd="0" presId="urn:microsoft.com/office/officeart/2008/layout/LinedList"/>
    <dgm:cxn modelId="{38723660-A00B-4E30-90C0-A9891A538F61}" type="presParOf" srcId="{4436F940-1AEB-4C5E-8EA4-7BA95534B85E}" destId="{083EF091-7BA7-425F-A6B8-07854AC8D318}" srcOrd="8" destOrd="0" presId="urn:microsoft.com/office/officeart/2008/layout/LinedList"/>
    <dgm:cxn modelId="{F299377A-D8DE-4FC9-9F6D-31CA8B169A7A}" type="presParOf" srcId="{4436F940-1AEB-4C5E-8EA4-7BA95534B85E}" destId="{878CC685-76A4-4B45-A662-5C82288AF5B6}" srcOrd="9" destOrd="0" presId="urn:microsoft.com/office/officeart/2008/layout/LinedList"/>
    <dgm:cxn modelId="{7AE84A89-9E67-4266-8B66-6DB92C09EE84}" type="presParOf" srcId="{878CC685-76A4-4B45-A662-5C82288AF5B6}" destId="{95B2CC40-E1DF-4F11-85EC-290EE22FEA3B}" srcOrd="0" destOrd="0" presId="urn:microsoft.com/office/officeart/2008/layout/LinedList"/>
    <dgm:cxn modelId="{4AA3393B-0E10-4A04-B2A4-7F49E212ADB2}" type="presParOf" srcId="{878CC685-76A4-4B45-A662-5C82288AF5B6}" destId="{F23B6D2B-5489-4A45-AEFB-062D15BFE1D3}" srcOrd="1" destOrd="0" presId="urn:microsoft.com/office/officeart/2008/layout/LinedList"/>
    <dgm:cxn modelId="{52DFF423-7732-4D1B-8EAA-91E84B2382DD}" type="presParOf" srcId="{4436F940-1AEB-4C5E-8EA4-7BA95534B85E}" destId="{69BD837B-6A21-458B-8CE5-C1A6D12AAAA6}" srcOrd="10" destOrd="0" presId="urn:microsoft.com/office/officeart/2008/layout/LinedList"/>
    <dgm:cxn modelId="{9A7BD50A-DF22-4AA1-9AA9-FD176AB6241F}" type="presParOf" srcId="{4436F940-1AEB-4C5E-8EA4-7BA95534B85E}" destId="{BB80F78C-940B-466F-8A02-15F50D4DDC15}" srcOrd="11" destOrd="0" presId="urn:microsoft.com/office/officeart/2008/layout/LinedList"/>
    <dgm:cxn modelId="{614493DE-0620-4571-9DED-26A5CBBC718E}" type="presParOf" srcId="{BB80F78C-940B-466F-8A02-15F50D4DDC15}" destId="{5C2822D7-50DC-4BAC-BF53-7984A5CDC418}" srcOrd="0" destOrd="0" presId="urn:microsoft.com/office/officeart/2008/layout/LinedList"/>
    <dgm:cxn modelId="{34EBACA3-F868-4C2E-872B-026A6D48FF16}" type="presParOf" srcId="{BB80F78C-940B-466F-8A02-15F50D4DDC15}" destId="{5CC90DE7-949E-446A-A191-23B26C8F40D9}" srcOrd="1" destOrd="0" presId="urn:microsoft.com/office/officeart/2008/layout/LinedList"/>
    <dgm:cxn modelId="{FE516994-4D51-4420-91DF-640FC7370D6C}" type="presParOf" srcId="{4436F940-1AEB-4C5E-8EA4-7BA95534B85E}" destId="{7F294E34-15A6-4533-9B53-D12AFB4BEB04}" srcOrd="12" destOrd="0" presId="urn:microsoft.com/office/officeart/2008/layout/LinedList"/>
    <dgm:cxn modelId="{F7B21459-373E-4A4E-BA05-23AFA64ED9FC}" type="presParOf" srcId="{4436F940-1AEB-4C5E-8EA4-7BA95534B85E}" destId="{F9EB2DDD-36E6-4D43-87F4-8D074EC545CB}" srcOrd="13" destOrd="0" presId="urn:microsoft.com/office/officeart/2008/layout/LinedList"/>
    <dgm:cxn modelId="{8EEC9771-12B5-4EFE-86B6-E19DDD1E8DA2}" type="presParOf" srcId="{F9EB2DDD-36E6-4D43-87F4-8D074EC545CB}" destId="{2066609F-3BA4-4CE6-BC78-BF3BEF756C68}" srcOrd="0" destOrd="0" presId="urn:microsoft.com/office/officeart/2008/layout/LinedList"/>
    <dgm:cxn modelId="{2B1C2434-C6C9-4C4B-8C0F-C078B782A19C}" type="presParOf" srcId="{F9EB2DDD-36E6-4D43-87F4-8D074EC545CB}" destId="{88CC8D98-4CAE-4298-8A0F-81B64F8767FC}" srcOrd="1" destOrd="0" presId="urn:microsoft.com/office/officeart/2008/layout/LinedList"/>
    <dgm:cxn modelId="{9CD4D1CB-0FDB-46BA-B56C-B849CA467AE5}" type="presParOf" srcId="{4436F940-1AEB-4C5E-8EA4-7BA95534B85E}" destId="{6C11D291-3804-47A6-B34A-8382C3BDD0FD}" srcOrd="14" destOrd="0" presId="urn:microsoft.com/office/officeart/2008/layout/LinedList"/>
    <dgm:cxn modelId="{BCD84663-4448-41E9-B040-9324A9F7CF0A}" type="presParOf" srcId="{4436F940-1AEB-4C5E-8EA4-7BA95534B85E}" destId="{3D5FD2FF-FA2B-458F-98E7-A8D59076F38F}" srcOrd="15" destOrd="0" presId="urn:microsoft.com/office/officeart/2008/layout/LinedList"/>
    <dgm:cxn modelId="{8AAF0F07-EF3B-4808-9EB8-F26EB516CBEB}" type="presParOf" srcId="{3D5FD2FF-FA2B-458F-98E7-A8D59076F38F}" destId="{AA0275F0-4CD8-4E19-B56C-E99C94808404}" srcOrd="0" destOrd="0" presId="urn:microsoft.com/office/officeart/2008/layout/LinedList"/>
    <dgm:cxn modelId="{6AF35D8F-1027-45FE-811C-3436FE34E01E}" type="presParOf" srcId="{3D5FD2FF-FA2B-458F-98E7-A8D59076F38F}" destId="{AE951A9D-E20A-4B20-94BC-61CC703FBF4C}" srcOrd="1" destOrd="0" presId="urn:microsoft.com/office/officeart/2008/layout/LinedList"/>
    <dgm:cxn modelId="{856D96E4-4AB0-4FEF-B9DF-8890BC6FDE9A}" type="presParOf" srcId="{4436F940-1AEB-4C5E-8EA4-7BA95534B85E}" destId="{281B0C0C-D234-476C-94D2-E0BA5E6C2A21}" srcOrd="16" destOrd="0" presId="urn:microsoft.com/office/officeart/2008/layout/LinedList"/>
    <dgm:cxn modelId="{66340E22-4BA7-4D3E-9AA3-0EEBB7B004E4}" type="presParOf" srcId="{4436F940-1AEB-4C5E-8EA4-7BA95534B85E}" destId="{9AAA3552-8D63-4E8B-A260-082A82CE26C0}" srcOrd="17" destOrd="0" presId="urn:microsoft.com/office/officeart/2008/layout/LinedList"/>
    <dgm:cxn modelId="{597CDCF9-6AF5-4FE9-8529-B9E21D3F1626}" type="presParOf" srcId="{9AAA3552-8D63-4E8B-A260-082A82CE26C0}" destId="{D59A7E5C-41AA-4A21-B343-A001A9DC21AC}" srcOrd="0" destOrd="0" presId="urn:microsoft.com/office/officeart/2008/layout/LinedList"/>
    <dgm:cxn modelId="{C88489B6-0899-4D65-8BFB-F09B5611066F}" type="presParOf" srcId="{9AAA3552-8D63-4E8B-A260-082A82CE26C0}" destId="{25411738-3A7F-4943-A34F-60CDB9726E1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28847-B448-4302-8DC1-C764A7F8D40D}">
      <dsp:nvSpPr>
        <dsp:cNvPr id="0" name=""/>
        <dsp:cNvSpPr/>
      </dsp:nvSpPr>
      <dsp:spPr>
        <a:xfrm>
          <a:off x="0" y="0"/>
          <a:ext cx="537424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134B624-CC14-4E47-8BB7-8A2E8879408F}">
      <dsp:nvSpPr>
        <dsp:cNvPr id="0" name=""/>
        <dsp:cNvSpPr/>
      </dsp:nvSpPr>
      <dsp:spPr>
        <a:xfrm>
          <a:off x="0" y="0"/>
          <a:ext cx="537424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Obiectivele securităţii informatice</a:t>
          </a:r>
        </a:p>
      </dsp:txBody>
      <dsp:txXfrm>
        <a:off x="0" y="0"/>
        <a:ext cx="5374242" cy="692017"/>
      </dsp:txXfrm>
    </dsp:sp>
    <dsp:sp modelId="{DDAE6EE1-2C52-4492-BF9C-33BBA19F1D9C}">
      <dsp:nvSpPr>
        <dsp:cNvPr id="0" name=""/>
        <dsp:cNvSpPr/>
      </dsp:nvSpPr>
      <dsp:spPr>
        <a:xfrm>
          <a:off x="0" y="692017"/>
          <a:ext cx="537424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0CFDB00-F2D1-426C-A8BB-43199350668C}">
      <dsp:nvSpPr>
        <dsp:cNvPr id="0" name=""/>
        <dsp:cNvSpPr/>
      </dsp:nvSpPr>
      <dsp:spPr>
        <a:xfrm>
          <a:off x="0" y="692017"/>
          <a:ext cx="537424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Funcţii hash criptografice</a:t>
          </a:r>
        </a:p>
      </dsp:txBody>
      <dsp:txXfrm>
        <a:off x="0" y="692017"/>
        <a:ext cx="5374242" cy="692017"/>
      </dsp:txXfrm>
    </dsp:sp>
    <dsp:sp modelId="{8516C8AB-0EB2-4483-868C-3AAF07114CDF}">
      <dsp:nvSpPr>
        <dsp:cNvPr id="0" name=""/>
        <dsp:cNvSpPr/>
      </dsp:nvSpPr>
      <dsp:spPr>
        <a:xfrm>
          <a:off x="0" y="1384035"/>
          <a:ext cx="537424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FE1CBD-C2B5-450D-82F6-6C347EF224A1}">
      <dsp:nvSpPr>
        <dsp:cNvPr id="0" name=""/>
        <dsp:cNvSpPr/>
      </dsp:nvSpPr>
      <dsp:spPr>
        <a:xfrm>
          <a:off x="0" y="1384035"/>
          <a:ext cx="537424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Criptarea simetrică</a:t>
          </a:r>
        </a:p>
      </dsp:txBody>
      <dsp:txXfrm>
        <a:off x="0" y="1384035"/>
        <a:ext cx="5374242" cy="692017"/>
      </dsp:txXfrm>
    </dsp:sp>
    <dsp:sp modelId="{752AC539-8F72-485E-91EC-85911FB66BF5}">
      <dsp:nvSpPr>
        <dsp:cNvPr id="0" name=""/>
        <dsp:cNvSpPr/>
      </dsp:nvSpPr>
      <dsp:spPr>
        <a:xfrm>
          <a:off x="0" y="2076052"/>
          <a:ext cx="537424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E08F926-5B46-4B3F-91FB-0B22BD43E3B0}">
      <dsp:nvSpPr>
        <dsp:cNvPr id="0" name=""/>
        <dsp:cNvSpPr/>
      </dsp:nvSpPr>
      <dsp:spPr>
        <a:xfrm>
          <a:off x="0" y="2076052"/>
          <a:ext cx="537424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Criptarea asimetrică</a:t>
          </a:r>
          <a:endParaRPr lang="en-US" sz="2200" b="1" kern="1200">
            <a:latin typeface="Arial" panose="020B0604020202020204" pitchFamily="34" charset="0"/>
            <a:cs typeface="Arial" panose="020B0604020202020204" pitchFamily="34" charset="0"/>
          </a:endParaRPr>
        </a:p>
      </dsp:txBody>
      <dsp:txXfrm>
        <a:off x="0" y="2076052"/>
        <a:ext cx="5374242" cy="692017"/>
      </dsp:txXfrm>
    </dsp:sp>
    <dsp:sp modelId="{083EF091-7BA7-425F-A6B8-07854AC8D318}">
      <dsp:nvSpPr>
        <dsp:cNvPr id="0" name=""/>
        <dsp:cNvSpPr/>
      </dsp:nvSpPr>
      <dsp:spPr>
        <a:xfrm>
          <a:off x="0" y="2768070"/>
          <a:ext cx="537424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5B2CC40-E1DF-4F11-85EC-290EE22FEA3B}">
      <dsp:nvSpPr>
        <dsp:cNvPr id="0" name=""/>
        <dsp:cNvSpPr/>
      </dsp:nvSpPr>
      <dsp:spPr>
        <a:xfrm>
          <a:off x="0" y="2768070"/>
          <a:ext cx="537424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kern="1200">
              <a:latin typeface="Arial" panose="020B0604020202020204" pitchFamily="34" charset="0"/>
              <a:cs typeface="Arial" panose="020B0604020202020204" pitchFamily="34" charset="0"/>
            </a:rPr>
            <a:t>Semn</a:t>
          </a:r>
          <a:r>
            <a:rPr lang="en-US" sz="2200" kern="1200">
              <a:latin typeface="Arial" panose="020B0604020202020204" pitchFamily="34" charset="0"/>
              <a:cs typeface="Arial" panose="020B0604020202020204" pitchFamily="34" charset="0"/>
            </a:rPr>
            <a:t>ă</a:t>
          </a:r>
          <a:r>
            <a:rPr lang="en-US" sz="2200" b="0" kern="1200">
              <a:latin typeface="Arial" panose="020B0604020202020204" pitchFamily="34" charset="0"/>
              <a:cs typeface="Arial" panose="020B0604020202020204" pitchFamily="34" charset="0"/>
            </a:rPr>
            <a:t>turi digitale</a:t>
          </a:r>
        </a:p>
      </dsp:txBody>
      <dsp:txXfrm>
        <a:off x="0" y="2768070"/>
        <a:ext cx="5374242" cy="692017"/>
      </dsp:txXfrm>
    </dsp:sp>
    <dsp:sp modelId="{69BD837B-6A21-458B-8CE5-C1A6D12AAAA6}">
      <dsp:nvSpPr>
        <dsp:cNvPr id="0" name=""/>
        <dsp:cNvSpPr/>
      </dsp:nvSpPr>
      <dsp:spPr>
        <a:xfrm>
          <a:off x="0" y="3460088"/>
          <a:ext cx="537424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C2822D7-50DC-4BAC-BF53-7984A5CDC418}">
      <dsp:nvSpPr>
        <dsp:cNvPr id="0" name=""/>
        <dsp:cNvSpPr/>
      </dsp:nvSpPr>
      <dsp:spPr>
        <a:xfrm>
          <a:off x="0" y="3460088"/>
          <a:ext cx="537424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kern="1200">
              <a:latin typeface="Arial" panose="020B0604020202020204" pitchFamily="34" charset="0"/>
              <a:cs typeface="Arial" panose="020B0604020202020204" pitchFamily="34" charset="0"/>
            </a:rPr>
            <a:t>Autentificarea</a:t>
          </a:r>
        </a:p>
      </dsp:txBody>
      <dsp:txXfrm>
        <a:off x="0" y="3460088"/>
        <a:ext cx="5374242" cy="692017"/>
      </dsp:txXfrm>
    </dsp:sp>
    <dsp:sp modelId="{7F294E34-15A6-4533-9B53-D12AFB4BEB04}">
      <dsp:nvSpPr>
        <dsp:cNvPr id="0" name=""/>
        <dsp:cNvSpPr/>
      </dsp:nvSpPr>
      <dsp:spPr>
        <a:xfrm>
          <a:off x="0" y="4152105"/>
          <a:ext cx="537424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066609F-3BA4-4CE6-BC78-BF3BEF756C68}">
      <dsp:nvSpPr>
        <dsp:cNvPr id="0" name=""/>
        <dsp:cNvSpPr/>
      </dsp:nvSpPr>
      <dsp:spPr>
        <a:xfrm>
          <a:off x="0" y="4152105"/>
          <a:ext cx="537424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Distribuţia si managementul cheilor</a:t>
          </a:r>
        </a:p>
      </dsp:txBody>
      <dsp:txXfrm>
        <a:off x="0" y="4152105"/>
        <a:ext cx="5374242" cy="692017"/>
      </dsp:txXfrm>
    </dsp:sp>
    <dsp:sp modelId="{6C11D291-3804-47A6-B34A-8382C3BDD0FD}">
      <dsp:nvSpPr>
        <dsp:cNvPr id="0" name=""/>
        <dsp:cNvSpPr/>
      </dsp:nvSpPr>
      <dsp:spPr>
        <a:xfrm>
          <a:off x="0" y="4844123"/>
          <a:ext cx="537424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A0275F0-4CD8-4E19-B56C-E99C94808404}">
      <dsp:nvSpPr>
        <dsp:cNvPr id="0" name=""/>
        <dsp:cNvSpPr/>
      </dsp:nvSpPr>
      <dsp:spPr>
        <a:xfrm>
          <a:off x="0" y="4844123"/>
          <a:ext cx="5374242" cy="692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Certificate digitale. Autorităţi de Certificare</a:t>
          </a:r>
        </a:p>
      </dsp:txBody>
      <dsp:txXfrm>
        <a:off x="0" y="4844123"/>
        <a:ext cx="5374242" cy="6920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28847-B448-4302-8DC1-C764A7F8D40D}">
      <dsp:nvSpPr>
        <dsp:cNvPr id="0" name=""/>
        <dsp:cNvSpPr/>
      </dsp:nvSpPr>
      <dsp:spPr>
        <a:xfrm>
          <a:off x="0" y="537"/>
          <a:ext cx="57517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134B624-CC14-4E47-8BB7-8A2E8879408F}">
      <dsp:nvSpPr>
        <dsp:cNvPr id="0" name=""/>
        <dsp:cNvSpPr/>
      </dsp:nvSpPr>
      <dsp:spPr>
        <a:xfrm>
          <a:off x="0" y="537"/>
          <a:ext cx="5751760" cy="4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mn-lt"/>
            </a:rPr>
            <a:t>Cybersecurity Objectives</a:t>
          </a:r>
          <a:endParaRPr lang="en-US" sz="2200" kern="1200">
            <a:latin typeface="+mn-lt"/>
            <a:cs typeface="Arial" panose="020B0604020202020204" pitchFamily="34" charset="0"/>
          </a:endParaRPr>
        </a:p>
      </dsp:txBody>
      <dsp:txXfrm>
        <a:off x="0" y="537"/>
        <a:ext cx="5751760" cy="488826"/>
      </dsp:txXfrm>
    </dsp:sp>
    <dsp:sp modelId="{A479216D-744C-4D46-AA06-A96E4E113952}">
      <dsp:nvSpPr>
        <dsp:cNvPr id="0" name=""/>
        <dsp:cNvSpPr/>
      </dsp:nvSpPr>
      <dsp:spPr>
        <a:xfrm>
          <a:off x="0" y="489363"/>
          <a:ext cx="575176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90E3D50-71A8-4165-A829-0811A3225ECF}">
      <dsp:nvSpPr>
        <dsp:cNvPr id="0" name=""/>
        <dsp:cNvSpPr/>
      </dsp:nvSpPr>
      <dsp:spPr>
        <a:xfrm>
          <a:off x="0" y="489363"/>
          <a:ext cx="5751760" cy="4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mn-lt"/>
              <a:cs typeface="Arial" panose="020B0604020202020204" pitchFamily="34" charset="0"/>
            </a:rPr>
            <a:t>Cryptographic Hash Functions</a:t>
          </a:r>
        </a:p>
      </dsp:txBody>
      <dsp:txXfrm>
        <a:off x="0" y="489363"/>
        <a:ext cx="5751760" cy="488826"/>
      </dsp:txXfrm>
    </dsp:sp>
    <dsp:sp modelId="{8516C8AB-0EB2-4483-868C-3AAF07114CDF}">
      <dsp:nvSpPr>
        <dsp:cNvPr id="0" name=""/>
        <dsp:cNvSpPr/>
      </dsp:nvSpPr>
      <dsp:spPr>
        <a:xfrm>
          <a:off x="0" y="978190"/>
          <a:ext cx="575176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FE1CBD-C2B5-450D-82F6-6C347EF224A1}">
      <dsp:nvSpPr>
        <dsp:cNvPr id="0" name=""/>
        <dsp:cNvSpPr/>
      </dsp:nvSpPr>
      <dsp:spPr>
        <a:xfrm>
          <a:off x="0" y="978190"/>
          <a:ext cx="5751760" cy="4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mn-lt"/>
              <a:cs typeface="Arial" panose="020B0604020202020204" pitchFamily="34" charset="0"/>
            </a:rPr>
            <a:t>Symmetric Cryptography</a:t>
          </a:r>
        </a:p>
      </dsp:txBody>
      <dsp:txXfrm>
        <a:off x="0" y="978190"/>
        <a:ext cx="5751760" cy="488826"/>
      </dsp:txXfrm>
    </dsp:sp>
    <dsp:sp modelId="{752AC539-8F72-485E-91EC-85911FB66BF5}">
      <dsp:nvSpPr>
        <dsp:cNvPr id="0" name=""/>
        <dsp:cNvSpPr/>
      </dsp:nvSpPr>
      <dsp:spPr>
        <a:xfrm>
          <a:off x="0" y="1467017"/>
          <a:ext cx="575176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E08F926-5B46-4B3F-91FB-0B22BD43E3B0}">
      <dsp:nvSpPr>
        <dsp:cNvPr id="0" name=""/>
        <dsp:cNvSpPr/>
      </dsp:nvSpPr>
      <dsp:spPr>
        <a:xfrm>
          <a:off x="0" y="1467017"/>
          <a:ext cx="5751760" cy="4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mn-lt"/>
              <a:cs typeface="Arial" panose="020B0604020202020204" pitchFamily="34" charset="0"/>
            </a:rPr>
            <a:t>Asymmetric Cryptography</a:t>
          </a:r>
          <a:endParaRPr lang="en-US" sz="2200" b="1" kern="1200">
            <a:latin typeface="+mn-lt"/>
            <a:cs typeface="Arial" panose="020B0604020202020204" pitchFamily="34" charset="0"/>
          </a:endParaRPr>
        </a:p>
      </dsp:txBody>
      <dsp:txXfrm>
        <a:off x="0" y="1467017"/>
        <a:ext cx="5751760" cy="488826"/>
      </dsp:txXfrm>
    </dsp:sp>
    <dsp:sp modelId="{083EF091-7BA7-425F-A6B8-07854AC8D318}">
      <dsp:nvSpPr>
        <dsp:cNvPr id="0" name=""/>
        <dsp:cNvSpPr/>
      </dsp:nvSpPr>
      <dsp:spPr>
        <a:xfrm>
          <a:off x="0" y="1955844"/>
          <a:ext cx="575176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5B2CC40-E1DF-4F11-85EC-290EE22FEA3B}">
      <dsp:nvSpPr>
        <dsp:cNvPr id="0" name=""/>
        <dsp:cNvSpPr/>
      </dsp:nvSpPr>
      <dsp:spPr>
        <a:xfrm>
          <a:off x="0" y="1955844"/>
          <a:ext cx="5751760" cy="4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kern="1200">
              <a:latin typeface="+mn-lt"/>
              <a:cs typeface="Arial" panose="020B0604020202020204" pitchFamily="34" charset="0"/>
            </a:rPr>
            <a:t>Digital Signatures</a:t>
          </a:r>
        </a:p>
      </dsp:txBody>
      <dsp:txXfrm>
        <a:off x="0" y="1955844"/>
        <a:ext cx="5751760" cy="488826"/>
      </dsp:txXfrm>
    </dsp:sp>
    <dsp:sp modelId="{69BD837B-6A21-458B-8CE5-C1A6D12AAAA6}">
      <dsp:nvSpPr>
        <dsp:cNvPr id="0" name=""/>
        <dsp:cNvSpPr/>
      </dsp:nvSpPr>
      <dsp:spPr>
        <a:xfrm>
          <a:off x="0" y="2444670"/>
          <a:ext cx="57517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C2822D7-50DC-4BAC-BF53-7984A5CDC418}">
      <dsp:nvSpPr>
        <dsp:cNvPr id="0" name=""/>
        <dsp:cNvSpPr/>
      </dsp:nvSpPr>
      <dsp:spPr>
        <a:xfrm>
          <a:off x="0" y="2444670"/>
          <a:ext cx="5751760" cy="4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kern="1200">
              <a:latin typeface="+mn-lt"/>
              <a:cs typeface="Arial" panose="020B0604020202020204" pitchFamily="34" charset="0"/>
            </a:rPr>
            <a:t>Authentication</a:t>
          </a:r>
        </a:p>
      </dsp:txBody>
      <dsp:txXfrm>
        <a:off x="0" y="2444670"/>
        <a:ext cx="5751760" cy="488826"/>
      </dsp:txXfrm>
    </dsp:sp>
    <dsp:sp modelId="{7F294E34-15A6-4533-9B53-D12AFB4BEB04}">
      <dsp:nvSpPr>
        <dsp:cNvPr id="0" name=""/>
        <dsp:cNvSpPr/>
      </dsp:nvSpPr>
      <dsp:spPr>
        <a:xfrm>
          <a:off x="0" y="2933497"/>
          <a:ext cx="575176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066609F-3BA4-4CE6-BC78-BF3BEF756C68}">
      <dsp:nvSpPr>
        <dsp:cNvPr id="0" name=""/>
        <dsp:cNvSpPr/>
      </dsp:nvSpPr>
      <dsp:spPr>
        <a:xfrm>
          <a:off x="0" y="2933497"/>
          <a:ext cx="5751760" cy="4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mn-lt"/>
              <a:cs typeface="Arial" panose="020B0604020202020204" pitchFamily="34" charset="0"/>
            </a:rPr>
            <a:t>Keys management and distribution</a:t>
          </a:r>
        </a:p>
      </dsp:txBody>
      <dsp:txXfrm>
        <a:off x="0" y="2933497"/>
        <a:ext cx="5751760" cy="488826"/>
      </dsp:txXfrm>
    </dsp:sp>
    <dsp:sp modelId="{6C11D291-3804-47A6-B34A-8382C3BDD0FD}">
      <dsp:nvSpPr>
        <dsp:cNvPr id="0" name=""/>
        <dsp:cNvSpPr/>
      </dsp:nvSpPr>
      <dsp:spPr>
        <a:xfrm>
          <a:off x="0" y="3422324"/>
          <a:ext cx="575176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A0275F0-4CD8-4E19-B56C-E99C94808404}">
      <dsp:nvSpPr>
        <dsp:cNvPr id="0" name=""/>
        <dsp:cNvSpPr/>
      </dsp:nvSpPr>
      <dsp:spPr>
        <a:xfrm>
          <a:off x="0" y="3422324"/>
          <a:ext cx="5751760" cy="4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mn-lt"/>
              <a:cs typeface="Arial" panose="020B0604020202020204" pitchFamily="34" charset="0"/>
            </a:rPr>
            <a:t>Digital Certificates. </a:t>
          </a:r>
        </a:p>
      </dsp:txBody>
      <dsp:txXfrm>
        <a:off x="0" y="3422324"/>
        <a:ext cx="5751760" cy="488826"/>
      </dsp:txXfrm>
    </dsp:sp>
    <dsp:sp modelId="{281B0C0C-D234-476C-94D2-E0BA5E6C2A21}">
      <dsp:nvSpPr>
        <dsp:cNvPr id="0" name=""/>
        <dsp:cNvSpPr/>
      </dsp:nvSpPr>
      <dsp:spPr>
        <a:xfrm>
          <a:off x="0" y="3911151"/>
          <a:ext cx="575176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59A7E5C-41AA-4A21-B343-A001A9DC21AC}">
      <dsp:nvSpPr>
        <dsp:cNvPr id="0" name=""/>
        <dsp:cNvSpPr/>
      </dsp:nvSpPr>
      <dsp:spPr>
        <a:xfrm>
          <a:off x="0" y="3911151"/>
          <a:ext cx="5751760" cy="48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mn-lt"/>
              <a:cs typeface="Arial" panose="020B0604020202020204" pitchFamily="34" charset="0"/>
            </a:rPr>
            <a:t>Certification Authorities</a:t>
          </a:r>
        </a:p>
      </dsp:txBody>
      <dsp:txXfrm>
        <a:off x="0" y="3911151"/>
        <a:ext cx="5751760" cy="48882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211007-55DD-4953-AA4C-568C7B9607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0567F65-DC68-4D72-B0D6-C6DEFAE5A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64F017-A209-439E-A6E7-15E23391106E}" type="datetimeFigureOut">
              <a:rPr lang="en-US" smtClean="0"/>
              <a:t>7/28/2023</a:t>
            </a:fld>
            <a:endParaRPr lang="en-US"/>
          </a:p>
        </p:txBody>
      </p:sp>
      <p:sp>
        <p:nvSpPr>
          <p:cNvPr id="4" name="Footer Placeholder 3">
            <a:extLst>
              <a:ext uri="{FF2B5EF4-FFF2-40B4-BE49-F238E27FC236}">
                <a16:creationId xmlns:a16="http://schemas.microsoft.com/office/drawing/2014/main" id="{7B566DC2-A8B8-4C33-A060-005B53726C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D8570C6-85C2-4AE0-96F9-E1FC620A57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2D0A4D-AC6F-4705-8F3E-F6ED0C7AB3F2}" type="slidenum">
              <a:rPr lang="en-US" smtClean="0"/>
              <a:t>‹#›</a:t>
            </a:fld>
            <a:endParaRPr lang="en-US"/>
          </a:p>
        </p:txBody>
      </p:sp>
    </p:spTree>
    <p:extLst>
      <p:ext uri="{BB962C8B-B14F-4D97-AF65-F5344CB8AC3E}">
        <p14:creationId xmlns:p14="http://schemas.microsoft.com/office/powerpoint/2010/main" val="3320930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EC105-3E63-4709-9ECA-2EB22CB2AA34}" type="datetimeFigureOut">
              <a:rPr lang="en-US" smtClean="0"/>
              <a:t>7/28/2023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2567-D7D7-4223-A842-9A06E6D4E1F9}" type="slidenum">
              <a:rPr lang="en-US" smtClean="0"/>
              <a:t>‹#›</a:t>
            </a:fld>
            <a:endParaRPr lang="en-US"/>
          </a:p>
        </p:txBody>
      </p:sp>
    </p:spTree>
    <p:extLst>
      <p:ext uri="{BB962C8B-B14F-4D97-AF65-F5344CB8AC3E}">
        <p14:creationId xmlns:p14="http://schemas.microsoft.com/office/powerpoint/2010/main" val="3227566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Advanced_Encryption_Standar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en.wikipedia.org/wiki/Rainbow_table"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nakedsecurity.sophos.com/2012/06/21/linkedin-slapped-with-5-million-class-action-suit-over-leaked-passwords/" TargetMode="External"/><Relationship Id="rId4" Type="http://schemas.openxmlformats.org/officeDocument/2006/relationships/hyperlink" Target="http://cwe.mitre.org/data/definitions/759.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Brute_force_attack"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en.wikipedia.org/wiki/Data_Encryption_Standard" TargetMode="External"/><Relationship Id="rId4" Type="http://schemas.openxmlformats.org/officeDocument/2006/relationships/hyperlink" Target="https://en.wikipedia.org/wiki/RSA_Security"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xkcd.com/936/"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en.wikipedia.org/wiki/Dicew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hattered.io/"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valerieaurora.org/hash.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Cryptographic_hash_function%29."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ideone.com/GGAA8d"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y_derivation_func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5366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16</a:t>
            </a:fld>
            <a:endParaRPr lang="en-US"/>
          </a:p>
        </p:txBody>
      </p:sp>
    </p:spTree>
    <p:extLst>
      <p:ext uri="{BB962C8B-B14F-4D97-AF65-F5344CB8AC3E}">
        <p14:creationId xmlns:p14="http://schemas.microsoft.com/office/powerpoint/2010/main" val="2593708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Sharing same key: e.g., </a:t>
            </a:r>
            <a:r>
              <a:rPr lang="en-US"/>
              <a:t>key is knowing substitution pattern in mono alphabetic substitution cipher</a:t>
            </a:r>
            <a:endParaRPr lang="en-US" sz="2000"/>
          </a:p>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17</a:t>
            </a:fld>
            <a:endParaRPr lang="en-US"/>
          </a:p>
        </p:txBody>
      </p:sp>
    </p:spTree>
    <p:extLst>
      <p:ext uri="{BB962C8B-B14F-4D97-AF65-F5344CB8AC3E}">
        <p14:creationId xmlns:p14="http://schemas.microsoft.com/office/powerpoint/2010/main" val="1536671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Source Sans Pro" panose="020B0503030403020204" pitchFamily="34" charset="0"/>
              </a:rPr>
              <a:t>Ascunderea continutului unui mesaj este probabil prima aplicatie care va vine in minte atunci cand va ganditi la criptografie. Criptarea simetrica realizeaza acest lucru cu urmatoarele functii:</a:t>
            </a:r>
          </a:p>
          <a:p>
            <a:pPr algn="l"/>
            <a:r>
              <a:rPr lang="en-US" b="0" i="0">
                <a:solidFill>
                  <a:srgbClr val="000000"/>
                </a:solidFill>
                <a:effectLst/>
                <a:latin typeface="Source Sans Pro" panose="020B0503030403020204" pitchFamily="34" charset="0"/>
              </a:rPr>
              <a:t>keygen() -&gt; key (aceasta functie include si elemente aleatoare/randomized) </a:t>
            </a:r>
          </a:p>
          <a:p>
            <a:pPr algn="l"/>
            <a:r>
              <a:rPr lang="en-US" b="0" i="0">
                <a:solidFill>
                  <a:srgbClr val="000000"/>
                </a:solidFill>
                <a:effectLst/>
                <a:latin typeface="Source Sans Pro" panose="020B0503030403020204" pitchFamily="34" charset="0"/>
              </a:rPr>
              <a:t>encrypt(plaintext: array&lt;byte&gt;, key) -&gt; array&lt;byte&gt; (the ciphertext) </a:t>
            </a:r>
          </a:p>
          <a:p>
            <a:pPr algn="l"/>
            <a:r>
              <a:rPr lang="en-US" b="0" i="0">
                <a:solidFill>
                  <a:srgbClr val="000000"/>
                </a:solidFill>
                <a:effectLst/>
                <a:latin typeface="Source Sans Pro" panose="020B0503030403020204" pitchFamily="34" charset="0"/>
              </a:rPr>
              <a:t>decrypt(ciphertext: array&lt;byte&gt;, key) -&gt; array&lt;byte&gt; (the plaintext) </a:t>
            </a:r>
          </a:p>
          <a:p>
            <a:pPr algn="l"/>
            <a:r>
              <a:rPr lang="en-US" b="0" i="0">
                <a:solidFill>
                  <a:srgbClr val="000000"/>
                </a:solidFill>
                <a:effectLst/>
                <a:latin typeface="Source Sans Pro" panose="020B0503030403020204" pitchFamily="34" charset="0"/>
              </a:rPr>
              <a:t>Functia encrypt are proprietatea ca pentru un output dat (ciphertext), este greu sa se determine input (plaintext) fara cheie. </a:t>
            </a:r>
          </a:p>
          <a:p>
            <a:pPr algn="l"/>
            <a:r>
              <a:rPr lang="en-US" b="0" i="0">
                <a:solidFill>
                  <a:srgbClr val="000000"/>
                </a:solidFill>
                <a:effectLst/>
                <a:latin typeface="Source Sans Pro" panose="020B0503030403020204" pitchFamily="34" charset="0"/>
              </a:rPr>
              <a:t>Functia decrypt are evidenta proprietate de corectitudine, ca decrypt(encrypt(m, k), k) = m.</a:t>
            </a:r>
          </a:p>
          <a:p>
            <a:pPr algn="l"/>
            <a:r>
              <a:rPr lang="en-US" b="0" i="0">
                <a:solidFill>
                  <a:srgbClr val="000000"/>
                </a:solidFill>
                <a:effectLst/>
                <a:latin typeface="Source Sans Pro" panose="020B0503030403020204" pitchFamily="34" charset="0"/>
              </a:rPr>
              <a:t>Un examplu de cryptosystem simetric folosit pe scara larga astazi este </a:t>
            </a:r>
            <a:r>
              <a:rPr lang="en-US" b="0" i="0" u="sng">
                <a:solidFill>
                  <a:srgbClr val="54008C"/>
                </a:solidFill>
                <a:effectLst/>
                <a:latin typeface="Source Sans Pro" panose="020B0503030403020204" pitchFamily="34" charset="0"/>
                <a:hlinkClick r:id="rId3"/>
              </a:rPr>
              <a:t>AES</a:t>
            </a:r>
            <a:r>
              <a:rPr lang="en-US" b="0" i="0">
                <a:solidFill>
                  <a:srgbClr val="000000"/>
                </a:solidFill>
                <a:effectLst/>
                <a:latin typeface="Source Sans Pro" panose="020B0503030403020204" pitchFamily="34" charset="0"/>
              </a:rPr>
              <a:t>.</a:t>
            </a:r>
          </a:p>
        </p:txBody>
      </p:sp>
      <p:sp>
        <p:nvSpPr>
          <p:cNvPr id="4" name="Slide Number Placeholder 3"/>
          <p:cNvSpPr>
            <a:spLocks noGrp="1"/>
          </p:cNvSpPr>
          <p:nvPr>
            <p:ph type="sldNum" sz="quarter" idx="5"/>
          </p:nvPr>
        </p:nvSpPr>
        <p:spPr/>
        <p:txBody>
          <a:bodyPr/>
          <a:lstStyle/>
          <a:p>
            <a:fld id="{43D92567-D7D7-4223-A842-9A06E6D4E1F9}" type="slidenum">
              <a:rPr lang="en-US" smtClean="0"/>
              <a:t>18</a:t>
            </a:fld>
            <a:endParaRPr lang="en-US"/>
          </a:p>
        </p:txBody>
      </p:sp>
    </p:spTree>
    <p:extLst>
      <p:ext uri="{BB962C8B-B14F-4D97-AF65-F5344CB8AC3E}">
        <p14:creationId xmlns:p14="http://schemas.microsoft.com/office/powerpoint/2010/main" val="2682163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000000"/>
                </a:solidFill>
                <a:effectLst/>
                <a:latin typeface="Source Sans Pro" panose="020B0503030403020204" pitchFamily="34" charset="0"/>
              </a:rPr>
              <a:t>Criptarea fisierelor stocate intr-un cloud/nor in care nu avem incredere (storage in an untrusted cloud service). </a:t>
            </a:r>
          </a:p>
          <a:p>
            <a:pPr algn="l">
              <a:buFont typeface="Arial" panose="020B0604020202020204" pitchFamily="34" charset="0"/>
              <a:buChar char="•"/>
            </a:pPr>
            <a:r>
              <a:rPr lang="en-US" b="0" i="0">
                <a:solidFill>
                  <a:srgbClr val="000000"/>
                </a:solidFill>
                <a:effectLst/>
                <a:latin typeface="Source Sans Pro" panose="020B0503030403020204" pitchFamily="34" charset="0"/>
              </a:rPr>
              <a:t>Aceasta poate fi combinate cu un Key Derivation Function, KDFs, astfel ca sa puteti cripta fisierul cu o parola . Generate key = KDF(passphrase), and then store encrypt(file, key).</a:t>
            </a:r>
          </a:p>
          <a:p>
            <a:pPr algn="l">
              <a:buFont typeface="Arial" panose="020B0604020202020204" pitchFamily="34" charset="0"/>
              <a:buChar char="•"/>
            </a:pPr>
            <a:endParaRPr lang="en-US" b="0" i="0">
              <a:solidFill>
                <a:srgbClr val="000000"/>
              </a:solidFill>
              <a:effectLst/>
              <a:latin typeface="Source Sans Pro" panose="020B0503030403020204" pitchFamily="34" charset="0"/>
            </a:endParaRPr>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20</a:t>
            </a:fld>
            <a:endParaRPr lang="en-US"/>
          </a:p>
        </p:txBody>
      </p:sp>
    </p:spTree>
    <p:extLst>
      <p:ext uri="{BB962C8B-B14F-4D97-AF65-F5344CB8AC3E}">
        <p14:creationId xmlns:p14="http://schemas.microsoft.com/office/powerpoint/2010/main" val="338375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monicae@MENEPIETSaaS:~$ </a:t>
            </a:r>
            <a:r>
              <a:rPr lang="en-US" sz="1200" b="1" i="0">
                <a:solidFill>
                  <a:srgbClr val="000000"/>
                </a:solidFill>
                <a:effectLst/>
                <a:latin typeface="Courier New" panose="02070309020205020404" pitchFamily="49" charset="0"/>
                <a:cs typeface="Courier New" panose="02070309020205020404" pitchFamily="49" charset="0"/>
              </a:rPr>
              <a:t>openssl aes-256-cbc -salt -in plaintext.txt -out newencrypted.out</a:t>
            </a:r>
          </a:p>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enter aes-256-cbc encryption password:</a:t>
            </a:r>
          </a:p>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Verifying - enter aes-256-cbc encryption password:</a:t>
            </a:r>
          </a:p>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 WARNING : deprecated key derivation used.</a:t>
            </a:r>
          </a:p>
          <a:p>
            <a:pPr algn="l">
              <a:buFont typeface="Arial" panose="020B0604020202020204" pitchFamily="34" charset="0"/>
              <a:buNone/>
            </a:pPr>
            <a:r>
              <a:rPr lang="en-US" sz="1200" b="0" i="0">
                <a:solidFill>
                  <a:srgbClr val="000000"/>
                </a:solidFill>
                <a:effectLst/>
                <a:latin typeface="Courier New" panose="02070309020205020404" pitchFamily="49" charset="0"/>
                <a:cs typeface="Courier New" panose="02070309020205020404" pitchFamily="49" charset="0"/>
              </a:rPr>
              <a:t>Using -iter or -pbkdf2 would be better.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a:solidFill>
                  <a:srgbClr val="000000"/>
                </a:solidFill>
                <a:effectLst/>
                <a:latin typeface="Courier New" panose="02070309020205020404" pitchFamily="49" charset="0"/>
                <a:cs typeface="Courier New" panose="02070309020205020404" pitchFamily="49" charset="0"/>
              </a:rPr>
              <a:t>monicae@MENEPIETSaaS:~$ </a:t>
            </a:r>
            <a:r>
              <a:rPr lang="en-US" sz="1200" b="1">
                <a:solidFill>
                  <a:srgbClr val="0070C0"/>
                </a:solidFill>
                <a:latin typeface="Courier New" panose="02070309020205020404" pitchFamily="49" charset="0"/>
                <a:cs typeface="Courier New" panose="02070309020205020404" pitchFamily="49" charset="0"/>
              </a:rPr>
              <a:t>openssl aes-256-cbc -d -in newenc.out -out newplain.txt</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enter aes-256-cbc decryption password:</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 WARNING : deprecated key derivation used.</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Using -iter or -pbkdf2 would be better.</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monicae@MENEPIETSaaS:~$ cat newenc.out</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Salted__8</a:t>
            </a:r>
            <a:r>
              <a:rPr lang="az-Cyrl-AZ" sz="1200" b="0">
                <a:solidFill>
                  <a:srgbClr val="0070C0"/>
                </a:solidFill>
                <a:latin typeface="Courier New" panose="02070309020205020404" pitchFamily="49" charset="0"/>
                <a:cs typeface="Courier New" panose="02070309020205020404" pitchFamily="49" charset="0"/>
              </a:rPr>
              <a:t>ӑ`</a:t>
            </a:r>
            <a:r>
              <a:rPr lang="en-US" sz="1200" b="0">
                <a:solidFill>
                  <a:srgbClr val="0070C0"/>
                </a:solidFill>
                <a:latin typeface="Courier New" panose="02070309020205020404" pitchFamily="49" charset="0"/>
                <a:cs typeface="Courier New" panose="02070309020205020404" pitchFamily="49" charset="0"/>
              </a:rPr>
              <a:t>w8C?^:monicae@MENEPIETSaaS:~$ cmp plain.txt newplain.txt</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monicae@MENEPIETSaaS:~$ echo $?</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0</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monicae@MENEPIETSaaS:~$ cat newplain.txt</a:t>
            </a:r>
          </a:p>
          <a:p>
            <a:pPr marL="342900" indent="-342900">
              <a:buFont typeface="Wingdings" panose="05000000000000000000" pitchFamily="2" charset="2"/>
              <a:buChar char="Ø"/>
            </a:pPr>
            <a:r>
              <a:rPr lang="en-US" sz="1200" b="0">
                <a:solidFill>
                  <a:srgbClr val="0070C0"/>
                </a:solidFill>
                <a:latin typeface="Courier New" panose="02070309020205020404" pitchFamily="49" charset="0"/>
                <a:cs typeface="Courier New" panose="02070309020205020404" pitchFamily="49" charset="0"/>
              </a:rPr>
              <a:t>Hello world</a:t>
            </a:r>
          </a:p>
          <a:p>
            <a:pPr algn="l">
              <a:buFont typeface="Arial" panose="020B0604020202020204" pitchFamily="34" charset="0"/>
              <a:buNone/>
            </a:pPr>
            <a:endParaRPr lang="en-US" sz="1200" b="0" i="0">
              <a:solidFill>
                <a:srgbClr val="000000"/>
              </a:solidFill>
              <a:effectLst/>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21</a:t>
            </a:fld>
            <a:endParaRPr lang="en-US"/>
          </a:p>
        </p:txBody>
      </p:sp>
    </p:spTree>
    <p:extLst>
      <p:ext uri="{BB962C8B-B14F-4D97-AF65-F5344CB8AC3E}">
        <p14:creationId xmlns:p14="http://schemas.microsoft.com/office/powerpoint/2010/main" val="8044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apple-system"/>
              </a:rPr>
              <a:t>Hash passwords are saved (and calculated) without salt meaning that the system is vulnerable to passwords </a:t>
            </a:r>
            <a:r>
              <a:rPr lang="en-US" b="0" i="0">
                <a:solidFill>
                  <a:srgbClr val="0052CC"/>
                </a:solidFill>
                <a:effectLst/>
                <a:latin typeface="-apple-system"/>
                <a:hlinkClick r:id="rId3"/>
              </a:rPr>
              <a:t>rainbow tables</a:t>
            </a:r>
            <a:r>
              <a:rPr lang="en-US" b="0" i="0">
                <a:solidFill>
                  <a:srgbClr val="333333"/>
                </a:solidFill>
                <a:effectLst/>
                <a:latin typeface="-apple-system"/>
              </a:rPr>
              <a:t>. Refer to </a:t>
            </a:r>
            <a:r>
              <a:rPr lang="en-US" b="0" i="0">
                <a:solidFill>
                  <a:srgbClr val="0052CC"/>
                </a:solidFill>
                <a:effectLst/>
                <a:latin typeface="-apple-system"/>
                <a:hlinkClick r:id="rId4"/>
              </a:rPr>
              <a:t>CWE-759</a:t>
            </a:r>
            <a:r>
              <a:rPr lang="en-US" b="0" i="0">
                <a:solidFill>
                  <a:srgbClr val="333333"/>
                </a:solidFill>
                <a:effectLst/>
                <a:latin typeface="-apple-system"/>
              </a:rPr>
              <a:t>: “Use of a One-Way Hash without a Salt”, to better understand the vulnerability.</a:t>
            </a:r>
          </a:p>
          <a:p>
            <a:pPr algn="l"/>
            <a:r>
              <a:rPr lang="en-US" b="0" i="0">
                <a:solidFill>
                  <a:srgbClr val="333333"/>
                </a:solidFill>
                <a:effectLst/>
                <a:latin typeface="-apple-system"/>
              </a:rPr>
              <a:t>A real life example of this vulnerability was in LinkedIn information leakage, which results a law suit:</a:t>
            </a:r>
          </a:p>
          <a:p>
            <a:pPr algn="l"/>
            <a:r>
              <a:rPr lang="en-US" b="0" i="0">
                <a:solidFill>
                  <a:srgbClr val="333333"/>
                </a:solidFill>
                <a:effectLst/>
                <a:latin typeface="-apple-system"/>
              </a:rPr>
              <a:t>"However, and despite its contractual obligation to use best practices in storing user data, LinkedIn failed to utilize basic industry standard encryption methods. In particular, LinkedIn failed to adequately protect user data because it stored passwords in unsalted SHA1 hashed format."</a:t>
            </a:r>
          </a:p>
          <a:p>
            <a:pPr algn="l"/>
            <a:r>
              <a:rPr lang="en-US" b="0" i="0">
                <a:solidFill>
                  <a:srgbClr val="0052CC"/>
                </a:solidFill>
                <a:effectLst/>
                <a:latin typeface="-apple-system"/>
                <a:hlinkClick r:id="rId5"/>
              </a:rPr>
              <a:t>(read more)</a:t>
            </a:r>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22</a:t>
            </a:fld>
            <a:endParaRPr lang="en-US"/>
          </a:p>
        </p:txBody>
      </p:sp>
    </p:spTree>
    <p:extLst>
      <p:ext uri="{BB962C8B-B14F-4D97-AF65-F5344CB8AC3E}">
        <p14:creationId xmlns:p14="http://schemas.microsoft.com/office/powerpoint/2010/main" val="2718743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02122"/>
                </a:solidFill>
                <a:effectLst/>
                <a:latin typeface="Arial" panose="020B0604020202020204" pitchFamily="34" charset="0"/>
              </a:rPr>
              <a:t>The </a:t>
            </a:r>
            <a:r>
              <a:rPr lang="en-US" b="1" i="0">
                <a:solidFill>
                  <a:srgbClr val="202122"/>
                </a:solidFill>
                <a:effectLst/>
                <a:latin typeface="Arial" panose="020B0604020202020204" pitchFamily="34" charset="0"/>
              </a:rPr>
              <a:t>DES Challenges</a:t>
            </a:r>
            <a:r>
              <a:rPr lang="en-US" b="0" i="0">
                <a:solidFill>
                  <a:srgbClr val="202122"/>
                </a:solidFill>
                <a:effectLst/>
                <a:latin typeface="Arial" panose="020B0604020202020204" pitchFamily="34" charset="0"/>
              </a:rPr>
              <a:t> were a series of </a:t>
            </a:r>
            <a:r>
              <a:rPr lang="en-US" b="0" i="0" u="sng">
                <a:solidFill>
                  <a:srgbClr val="3366CC"/>
                </a:solidFill>
                <a:effectLst/>
                <a:latin typeface="Arial" panose="020B0604020202020204" pitchFamily="34" charset="0"/>
                <a:hlinkClick r:id="rId3"/>
              </a:rPr>
              <a:t>brute force attack</a:t>
            </a:r>
            <a:r>
              <a:rPr lang="en-US" b="0" i="0">
                <a:solidFill>
                  <a:srgbClr val="202122"/>
                </a:solidFill>
                <a:effectLst/>
                <a:latin typeface="Arial" panose="020B0604020202020204" pitchFamily="34" charset="0"/>
              </a:rPr>
              <a:t> contests created by </a:t>
            </a:r>
            <a:r>
              <a:rPr lang="en-US" b="0" i="0" u="none" strike="noStrike">
                <a:solidFill>
                  <a:srgbClr val="3366CC"/>
                </a:solidFill>
                <a:effectLst/>
                <a:latin typeface="Arial" panose="020B0604020202020204" pitchFamily="34" charset="0"/>
                <a:hlinkClick r:id="rId4" tooltip="RSA Security"/>
              </a:rPr>
              <a:t>RSA Security</a:t>
            </a:r>
            <a:r>
              <a:rPr lang="en-US" b="0" i="0">
                <a:solidFill>
                  <a:srgbClr val="202122"/>
                </a:solidFill>
                <a:effectLst/>
                <a:latin typeface="Arial" panose="020B0604020202020204" pitchFamily="34" charset="0"/>
              </a:rPr>
              <a:t> to highlight the lack of security provided by the </a:t>
            </a:r>
            <a:r>
              <a:rPr lang="en-US" b="0" i="0" u="none" strike="noStrike">
                <a:solidFill>
                  <a:srgbClr val="3366CC"/>
                </a:solidFill>
                <a:effectLst/>
                <a:latin typeface="Arial" panose="020B0604020202020204" pitchFamily="34" charset="0"/>
                <a:hlinkClick r:id="rId5" tooltip="Data Encryption Standard"/>
              </a:rPr>
              <a:t>Data Encryption Standard</a:t>
            </a:r>
            <a:r>
              <a:rPr lang="en-US" b="0" i="0">
                <a:solidFill>
                  <a:srgbClr val="202122"/>
                </a:solidFill>
                <a:effectLst/>
                <a:latin typeface="Arial" panose="020B0604020202020204" pitchFamily="34" charset="0"/>
              </a:rPr>
              <a:t>. 1997 - 1999.</a:t>
            </a:r>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23</a:t>
            </a:fld>
            <a:endParaRPr lang="en-US"/>
          </a:p>
        </p:txBody>
      </p:sp>
    </p:spTree>
    <p:extLst>
      <p:ext uri="{BB962C8B-B14F-4D97-AF65-F5344CB8AC3E}">
        <p14:creationId xmlns:p14="http://schemas.microsoft.com/office/powerpoint/2010/main" val="225976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Example stream ciphers: one-time pad, RC4 (deprecated); </a:t>
            </a:r>
          </a:p>
          <a:p>
            <a:r>
              <a:rPr lang="en-US"/>
              <a:t>One Time Pad is a XOR between a message and a same-length secret </a:t>
            </a:r>
          </a:p>
          <a:p>
            <a:r>
              <a:rPr lang="en-US"/>
              <a:t>Bad news: If you want to encrypt N bits of data, you need a N-bit secret key</a:t>
            </a:r>
          </a:p>
        </p:txBody>
      </p:sp>
      <p:sp>
        <p:nvSpPr>
          <p:cNvPr id="4" name="Slide Number Placeholder 3"/>
          <p:cNvSpPr>
            <a:spLocks noGrp="1"/>
          </p:cNvSpPr>
          <p:nvPr>
            <p:ph type="sldNum" sz="quarter" idx="5"/>
          </p:nvPr>
        </p:nvSpPr>
        <p:spPr/>
        <p:txBody>
          <a:bodyPr/>
          <a:lstStyle/>
          <a:p>
            <a:fld id="{43D92567-D7D7-4223-A842-9A06E6D4E1F9}" type="slidenum">
              <a:rPr lang="en-US" smtClean="0"/>
              <a:t>24</a:t>
            </a:fld>
            <a:endParaRPr lang="en-US"/>
          </a:p>
        </p:txBody>
      </p:sp>
    </p:spTree>
    <p:extLst>
      <p:ext uri="{BB962C8B-B14F-4D97-AF65-F5344CB8AC3E}">
        <p14:creationId xmlns:p14="http://schemas.microsoft.com/office/powerpoint/2010/main" val="3997935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Source Sans Pro" panose="020B0503030403020204" pitchFamily="34" charset="0"/>
              </a:rPr>
              <a:t>Asymmetric cryptography</a:t>
            </a:r>
          </a:p>
          <a:p>
            <a:pPr algn="l"/>
            <a:r>
              <a:rPr lang="en-US" b="0" i="0">
                <a:solidFill>
                  <a:srgbClr val="000000"/>
                </a:solidFill>
                <a:effectLst/>
                <a:latin typeface="Source Sans Pro" panose="020B0503030403020204" pitchFamily="34" charset="0"/>
              </a:rPr>
              <a:t>Termenul “asymmetric” se refera la faptul ca exista doua </a:t>
            </a:r>
            <a:r>
              <a:rPr lang="en-US" b="0" i="0" err="1">
                <a:solidFill>
                  <a:srgbClr val="000000"/>
                </a:solidFill>
                <a:effectLst/>
                <a:latin typeface="Source Sans Pro" panose="020B0503030403020204" pitchFamily="34" charset="0"/>
              </a:rPr>
              <a:t>chei</a:t>
            </a:r>
            <a:r>
              <a:rPr lang="en-US" b="0" i="0">
                <a:solidFill>
                  <a:srgbClr val="000000"/>
                </a:solidFill>
                <a:effectLst/>
                <a:latin typeface="Source Sans Pro" panose="020B0503030403020204" pitchFamily="34" charset="0"/>
              </a:rPr>
              <a:t> cu doua roluri diferite. </a:t>
            </a:r>
          </a:p>
          <a:p>
            <a:pPr marL="171450" indent="-171450" algn="l">
              <a:buFontTx/>
              <a:buChar char="-"/>
            </a:pPr>
            <a:r>
              <a:rPr lang="en-US" b="0" i="0">
                <a:solidFill>
                  <a:srgbClr val="000000"/>
                </a:solidFill>
                <a:effectLst/>
                <a:latin typeface="Source Sans Pro" panose="020B0503030403020204" pitchFamily="34" charset="0"/>
              </a:rPr>
              <a:t>O cheie private care, dupa cum si numele implica, este tinuta secreta, </a:t>
            </a:r>
          </a:p>
          <a:p>
            <a:pPr marL="171450" indent="-171450" algn="l">
              <a:buFontTx/>
              <a:buChar char="-"/>
            </a:pPr>
            <a:r>
              <a:rPr lang="en-US" b="0" i="0">
                <a:solidFill>
                  <a:srgbClr val="000000"/>
                </a:solidFill>
                <a:effectLst/>
                <a:latin typeface="Source Sans Pro" panose="020B0503030403020204" pitchFamily="34" charset="0"/>
              </a:rPr>
              <a:t>In timp ce cheia public poate fi dezvaluita, facuta publica, fara ca securitatea sa fie afectata (spre deosebire de folosirea aceleiasi chei in sistemele de criptare simetrice)</a:t>
            </a:r>
          </a:p>
        </p:txBody>
      </p:sp>
      <p:sp>
        <p:nvSpPr>
          <p:cNvPr id="4" name="Slide Number Placeholder 3"/>
          <p:cNvSpPr>
            <a:spLocks noGrp="1"/>
          </p:cNvSpPr>
          <p:nvPr>
            <p:ph type="sldNum" sz="quarter" idx="5"/>
          </p:nvPr>
        </p:nvSpPr>
        <p:spPr/>
        <p:txBody>
          <a:bodyPr/>
          <a:lstStyle/>
          <a:p>
            <a:fld id="{3D91EEAC-CFEF-9647-876F-EABC6B8338D7}" type="slidenum">
              <a:rPr lang="en-US" smtClean="0"/>
              <a:t>25</a:t>
            </a:fld>
            <a:endParaRPr lang="en-US"/>
          </a:p>
        </p:txBody>
      </p:sp>
    </p:spTree>
    <p:extLst>
      <p:ext uri="{BB962C8B-B14F-4D97-AF65-F5344CB8AC3E}">
        <p14:creationId xmlns:p14="http://schemas.microsoft.com/office/powerpoint/2010/main" val="3050659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US" b="0" i="0">
                <a:solidFill>
                  <a:srgbClr val="000000"/>
                </a:solidFill>
                <a:effectLst/>
                <a:latin typeface="Source Sans Pro" panose="020B0503030403020204" pitchFamily="34" charset="0"/>
              </a:rPr>
              <a:t>Criptosistemele asimetrice furnizeaza urmatoarele functionalitati: </a:t>
            </a:r>
          </a:p>
          <a:p>
            <a:pPr marL="171450" indent="-171450" algn="l">
              <a:buFontTx/>
              <a:buChar char="-"/>
            </a:pPr>
            <a:r>
              <a:rPr lang="en-US" b="0" i="0">
                <a:solidFill>
                  <a:srgbClr val="000000"/>
                </a:solidFill>
                <a:effectLst/>
                <a:latin typeface="Source Sans Pro" panose="020B0503030403020204" pitchFamily="34" charset="0"/>
              </a:rPr>
              <a:t>to encrypt/decrypt </a:t>
            </a:r>
          </a:p>
          <a:p>
            <a:pPr marL="171450" indent="-171450" algn="l">
              <a:buFontTx/>
              <a:buChar char="-"/>
            </a:pPr>
            <a:r>
              <a:rPr lang="en-US" b="0" i="0">
                <a:solidFill>
                  <a:srgbClr val="000000"/>
                </a:solidFill>
                <a:effectLst/>
                <a:latin typeface="Source Sans Pro" panose="020B0503030403020204" pitchFamily="34" charset="0"/>
              </a:rPr>
              <a:t>to sign/verify</a:t>
            </a:r>
          </a:p>
          <a:p>
            <a:pPr algn="l"/>
            <a:endParaRPr lang="en-US" b="0" i="0">
              <a:solidFill>
                <a:srgbClr val="000000"/>
              </a:solidFill>
              <a:effectLst/>
              <a:latin typeface="Source Sans Pro" panose="020B0503030403020204" pitchFamily="34" charset="0"/>
            </a:endParaRPr>
          </a:p>
          <a:p>
            <a:pPr algn="l"/>
            <a:r>
              <a:rPr lang="en-US" b="0" i="0">
                <a:solidFill>
                  <a:srgbClr val="000000"/>
                </a:solidFill>
                <a:effectLst/>
                <a:latin typeface="Source Sans Pro" panose="020B0503030403020204" pitchFamily="34" charset="0"/>
              </a:rPr>
              <a:t>Functiile encrypt/decrypt au proprietati similar cu analoagele lor din sistemele de criptare simetrice. Un mesaj poate fi criptat folosind cheia </a:t>
            </a:r>
            <a:r>
              <a:rPr lang="en-US" b="1" i="1">
                <a:solidFill>
                  <a:srgbClr val="000000"/>
                </a:solidFill>
                <a:effectLst/>
                <a:latin typeface="Source Sans Pro" panose="020B0503030403020204" pitchFamily="34" charset="0"/>
              </a:rPr>
              <a:t>publica</a:t>
            </a:r>
            <a:r>
              <a:rPr lang="en-US" b="0" i="0">
                <a:solidFill>
                  <a:srgbClr val="000000"/>
                </a:solidFill>
                <a:effectLst/>
                <a:latin typeface="Source Sans Pro" panose="020B0503030403020204" pitchFamily="34" charset="0"/>
              </a:rPr>
              <a:t>. Dat fiind rezultatul (ciphertext), este dificil sa se determine inputul (plaintext) fara cheia </a:t>
            </a:r>
            <a:r>
              <a:rPr lang="en-US" b="1" i="1">
                <a:solidFill>
                  <a:srgbClr val="000000"/>
                </a:solidFill>
                <a:effectLst/>
                <a:latin typeface="Source Sans Pro" panose="020B0503030403020204" pitchFamily="34" charset="0"/>
              </a:rPr>
              <a:t>privata</a:t>
            </a:r>
            <a:r>
              <a:rPr lang="en-US" b="0" i="0">
                <a:solidFill>
                  <a:srgbClr val="000000"/>
                </a:solidFill>
                <a:effectLst/>
                <a:latin typeface="Source Sans Pro" panose="020B0503030403020204" pitchFamily="34" charset="0"/>
              </a:rPr>
              <a:t>. Functia decrypt are proprietatea de corectitudine evidenta, adica decrypt(encrypt(m, public key), private key) = m.</a:t>
            </a:r>
          </a:p>
          <a:p>
            <a:endParaRPr lang="en-US"/>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26</a:t>
            </a:fld>
            <a:endParaRPr lang="en-US"/>
          </a:p>
        </p:txBody>
      </p:sp>
    </p:spTree>
    <p:extLst>
      <p:ext uri="{BB962C8B-B14F-4D97-AF65-F5344CB8AC3E}">
        <p14:creationId xmlns:p14="http://schemas.microsoft.com/office/powerpoint/2010/main" val="136789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1C8689-8455-3546-ADF9-3B7273760F66}" type="slidenum">
              <a:rPr lang="en-US" smtClean="0"/>
              <a:pPr/>
              <a:t>2</a:t>
            </a:fld>
            <a:endParaRPr lang="en-US"/>
          </a:p>
        </p:txBody>
      </p:sp>
    </p:spTree>
    <p:extLst>
      <p:ext uri="{BB962C8B-B14F-4D97-AF65-F5344CB8AC3E}">
        <p14:creationId xmlns:p14="http://schemas.microsoft.com/office/powerpoint/2010/main" val="4164309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Source Sans Pro" panose="020B0503030403020204" pitchFamily="34" charset="0"/>
              </a:rPr>
              <a:t>Criptarile simetrica si asimetrica pot fi comparate cu incuietorile fizice. </a:t>
            </a:r>
          </a:p>
          <a:p>
            <a:pPr algn="l"/>
            <a:endParaRPr lang="en-US" b="0" i="0">
              <a:solidFill>
                <a:srgbClr val="000000"/>
              </a:solidFill>
              <a:effectLst/>
              <a:latin typeface="Source Sans Pro" panose="020B0503030403020204" pitchFamily="34" charset="0"/>
            </a:endParaRPr>
          </a:p>
          <a:p>
            <a:pPr algn="l"/>
            <a:r>
              <a:rPr lang="en-US" b="0" i="0">
                <a:solidFill>
                  <a:srgbClr val="000000"/>
                </a:solidFill>
                <a:effectLst/>
                <a:latin typeface="Source Sans Pro" panose="020B0503030403020204" pitchFamily="34" charset="0"/>
              </a:rPr>
              <a:t>Un criptosistem simetric este ca incuietoarea unei usi: oricine are cheia poate sa o incuie si sa o descuie. </a:t>
            </a:r>
          </a:p>
          <a:p>
            <a:pPr algn="l"/>
            <a:r>
              <a:rPr lang="en-US" b="0" i="0">
                <a:solidFill>
                  <a:srgbClr val="000000"/>
                </a:solidFill>
                <a:effectLst/>
                <a:latin typeface="Source Sans Pro" panose="020B0503030403020204" pitchFamily="34" charset="0"/>
              </a:rPr>
              <a:t>Criptarea asimetrica este ca o caseta cu cheie. Poti da caseta descuiata cuiva (cheia publica), ei pun mesajul in cuitie si apoi o incuie . Astfel doar tu o poti descioa pentru ca ai cheia de la caseta (cheia private).</a:t>
            </a:r>
          </a:p>
          <a:p>
            <a:endParaRPr lang="en-US"/>
          </a:p>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27</a:t>
            </a:fld>
            <a:endParaRPr lang="en-US"/>
          </a:p>
        </p:txBody>
      </p:sp>
    </p:spTree>
    <p:extLst>
      <p:ext uri="{BB962C8B-B14F-4D97-AF65-F5344CB8AC3E}">
        <p14:creationId xmlns:p14="http://schemas.microsoft.com/office/powerpoint/2010/main" val="1684054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28</a:t>
            </a:fld>
            <a:endParaRPr lang="en-US"/>
          </a:p>
        </p:txBody>
      </p:sp>
    </p:spTree>
    <p:extLst>
      <p:ext uri="{BB962C8B-B14F-4D97-AF65-F5344CB8AC3E}">
        <p14:creationId xmlns:p14="http://schemas.microsoft.com/office/powerpoint/2010/main" val="239028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Exemplu: </a:t>
            </a:r>
            <a:r>
              <a:rPr lang="en-US" sz="1200" i="1">
                <a:solidFill>
                  <a:srgbClr val="000000"/>
                </a:solidFill>
                <a:latin typeface="+mn-lt"/>
                <a:cs typeface="Arial" charset="0"/>
              </a:rPr>
              <a:t>p=5, q=7</a:t>
            </a:r>
            <a:r>
              <a:rPr lang="en-US" sz="1200">
                <a:solidFill>
                  <a:srgbClr val="000000"/>
                </a:solidFill>
                <a:latin typeface="+mn-lt"/>
                <a:cs typeface="Arial" charset="0"/>
              </a:rPr>
              <a:t>.  Then </a:t>
            </a:r>
            <a:r>
              <a:rPr lang="en-US" sz="1200" i="1">
                <a:solidFill>
                  <a:srgbClr val="000000"/>
                </a:solidFill>
                <a:latin typeface="+mn-lt"/>
                <a:cs typeface="Arial" charset="0"/>
              </a:rPr>
              <a:t>n=35, z=24</a:t>
            </a:r>
          </a:p>
          <a:p>
            <a:r>
              <a:rPr lang="en-US" sz="1200" i="1">
                <a:solidFill>
                  <a:srgbClr val="000000"/>
                </a:solidFill>
                <a:latin typeface="+mn-lt"/>
                <a:cs typeface="Arial" charset="0"/>
              </a:rPr>
              <a:t>e=5</a:t>
            </a:r>
            <a:r>
              <a:rPr lang="en-US" sz="1200">
                <a:solidFill>
                  <a:srgbClr val="000000"/>
                </a:solidFill>
                <a:latin typeface="+mn-lt"/>
                <a:cs typeface="Arial" charset="0"/>
              </a:rPr>
              <a:t>  (so </a:t>
            </a:r>
            <a:r>
              <a:rPr lang="en-US" sz="1200" i="1">
                <a:solidFill>
                  <a:srgbClr val="000000"/>
                </a:solidFill>
                <a:latin typeface="+mn-lt"/>
                <a:cs typeface="Arial" charset="0"/>
              </a:rPr>
              <a:t>e, z</a:t>
            </a:r>
            <a:r>
              <a:rPr lang="en-US" sz="1200">
                <a:solidFill>
                  <a:srgbClr val="000000"/>
                </a:solidFill>
                <a:latin typeface="+mn-lt"/>
                <a:cs typeface="Arial" charset="0"/>
              </a:rPr>
              <a:t>  relatively prime).</a:t>
            </a:r>
            <a:endParaRPr lang="en-US" sz="1200" i="1">
              <a:solidFill>
                <a:srgbClr val="000000"/>
              </a:solidFill>
              <a:latin typeface="+mn-lt"/>
              <a:cs typeface="Arial" charset="0"/>
            </a:endParaRPr>
          </a:p>
          <a:p>
            <a:r>
              <a:rPr lang="en-US" sz="1200" i="1">
                <a:solidFill>
                  <a:srgbClr val="000000"/>
                </a:solidFill>
                <a:latin typeface="+mn-lt"/>
                <a:cs typeface="Arial" charset="0"/>
              </a:rPr>
              <a:t>d=29</a:t>
            </a:r>
            <a:r>
              <a:rPr lang="en-US" sz="1200">
                <a:solidFill>
                  <a:srgbClr val="000000"/>
                </a:solidFill>
                <a:latin typeface="+mn-lt"/>
                <a:cs typeface="Arial" charset="0"/>
              </a:rPr>
              <a:t> (so </a:t>
            </a:r>
            <a:r>
              <a:rPr lang="en-US" sz="1200" i="1">
                <a:solidFill>
                  <a:srgbClr val="000000"/>
                </a:solidFill>
                <a:latin typeface="+mn-lt"/>
                <a:cs typeface="Arial" charset="0"/>
              </a:rPr>
              <a:t>ed-1</a:t>
            </a:r>
            <a:r>
              <a:rPr lang="en-US" sz="1200">
                <a:solidFill>
                  <a:srgbClr val="000000"/>
                </a:solidFill>
                <a:latin typeface="+mn-lt"/>
                <a:cs typeface="Arial" charset="0"/>
              </a:rPr>
              <a:t> exactly divisible by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mn-lt"/>
                <a:cs typeface="Arial" charset="0"/>
              </a:rPr>
              <a:t>encrypting 8-bit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mn-lt"/>
                <a:cs typeface="Arial" charset="0"/>
              </a:rPr>
              <a:t>m = </a:t>
            </a:r>
            <a:r>
              <a:rPr lang="en-US" sz="1200">
                <a:solidFill>
                  <a:srgbClr val="C00000"/>
                </a:solidFill>
                <a:latin typeface="+mn-lt"/>
              </a:rPr>
              <a:t>00001000 = 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0000"/>
                </a:solidFill>
                <a:latin typeface="+mn-lt"/>
              </a:rPr>
              <a:t>m^e=24832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0000"/>
                </a:solidFill>
                <a:latin typeface="+mn-lt"/>
              </a:rPr>
              <a:t>Encrypt: c=m^e mod n = 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0000"/>
                </a:solidFill>
                <a:latin typeface="+mn-lt"/>
              </a:rPr>
              <a:t>Decrypt c^d = </a:t>
            </a:r>
            <a:r>
              <a:rPr kumimoji="0" lang="en-US" sz="1200" b="0" i="0" u="none" strike="noStrike" kern="0" cap="none" spc="0" normalizeH="0" baseline="0" noProof="0">
                <a:ln>
                  <a:noFill/>
                </a:ln>
                <a:solidFill>
                  <a:srgbClr val="C00000"/>
                </a:solidFill>
                <a:effectLst/>
                <a:uLnTx/>
                <a:uFillTx/>
                <a:latin typeface="+mn-lt"/>
                <a:ea typeface="ＭＳ Ｐゴシック" charset="0"/>
                <a:cs typeface="Arial" charset="0"/>
              </a:rPr>
              <a:t>481968572106750915091411825223071697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C00000"/>
                </a:solidFill>
                <a:effectLst/>
                <a:uLnTx/>
                <a:uFillTx/>
                <a:latin typeface="+mn-lt"/>
                <a:ea typeface="ＭＳ Ｐゴシック" charset="0"/>
                <a:cs typeface="Arial" charset="0"/>
              </a:rPr>
              <a:t>c^d mod n =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C00000"/>
              </a:solidFill>
              <a:latin typeface="+mn-lt"/>
            </a:endParaRPr>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29</a:t>
            </a:fld>
            <a:endParaRPr lang="en-US"/>
          </a:p>
        </p:txBody>
      </p:sp>
    </p:spTree>
    <p:extLst>
      <p:ext uri="{BB962C8B-B14F-4D97-AF65-F5344CB8AC3E}">
        <p14:creationId xmlns:p14="http://schemas.microsoft.com/office/powerpoint/2010/main" val="2953090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30</a:t>
            </a:fld>
            <a:endParaRPr lang="en-US"/>
          </a:p>
        </p:txBody>
      </p:sp>
    </p:spTree>
    <p:extLst>
      <p:ext uri="{BB962C8B-B14F-4D97-AF65-F5344CB8AC3E}">
        <p14:creationId xmlns:p14="http://schemas.microsoft.com/office/powerpoint/2010/main" val="4052877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ourier New" panose="02070309020205020404" pitchFamily="49" charset="0"/>
                <a:cs typeface="Courier New" panose="02070309020205020404" pitchFamily="49" charset="0"/>
              </a:rPr>
              <a:t>monicae@MENEPIETSaaS:~$ openssl pkeyutl -help</a:t>
            </a:r>
          </a:p>
          <a:p>
            <a:r>
              <a:rPr lang="en-US">
                <a:latin typeface="Courier New" panose="02070309020205020404" pitchFamily="49" charset="0"/>
                <a:cs typeface="Courier New" panose="02070309020205020404" pitchFamily="49" charset="0"/>
              </a:rPr>
              <a:t>Usage: pkeyutl [options]</a:t>
            </a:r>
          </a:p>
          <a:p>
            <a:r>
              <a:rPr lang="en-US">
                <a:latin typeface="Courier New" panose="02070309020205020404" pitchFamily="49" charset="0"/>
                <a:cs typeface="Courier New" panose="02070309020205020404" pitchFamily="49" charset="0"/>
              </a:rPr>
              <a:t>Valid options are:</a:t>
            </a:r>
          </a:p>
          <a:p>
            <a:r>
              <a:rPr lang="en-US">
                <a:latin typeface="Courier New" panose="02070309020205020404" pitchFamily="49" charset="0"/>
                <a:cs typeface="Courier New" panose="02070309020205020404" pitchFamily="49" charset="0"/>
              </a:rPr>
              <a:t> -help                     Display this summary</a:t>
            </a:r>
          </a:p>
          <a:p>
            <a:r>
              <a:rPr lang="en-US">
                <a:latin typeface="Courier New" panose="02070309020205020404" pitchFamily="49" charset="0"/>
                <a:cs typeface="Courier New" panose="02070309020205020404" pitchFamily="49" charset="0"/>
              </a:rPr>
              <a:t> -in infile                Input file - default stdin</a:t>
            </a:r>
          </a:p>
          <a:p>
            <a:r>
              <a:rPr lang="en-US">
                <a:latin typeface="Courier New" panose="02070309020205020404" pitchFamily="49" charset="0"/>
                <a:cs typeface="Courier New" panose="02070309020205020404" pitchFamily="49" charset="0"/>
              </a:rPr>
              <a:t> -out outfile              Output file - default stdout</a:t>
            </a:r>
          </a:p>
          <a:p>
            <a:r>
              <a:rPr lang="en-US">
                <a:latin typeface="Courier New" panose="02070309020205020404" pitchFamily="49" charset="0"/>
                <a:cs typeface="Courier New" panose="02070309020205020404" pitchFamily="49" charset="0"/>
              </a:rPr>
              <a:t> -pubin                    Input is a public key</a:t>
            </a:r>
          </a:p>
          <a:p>
            <a:r>
              <a:rPr lang="en-US">
                <a:latin typeface="Courier New" panose="02070309020205020404" pitchFamily="49" charset="0"/>
                <a:cs typeface="Courier New" panose="02070309020205020404" pitchFamily="49" charset="0"/>
              </a:rPr>
              <a:t> -certin                   Input is a cert with a public key</a:t>
            </a:r>
          </a:p>
          <a:p>
            <a:r>
              <a:rPr lang="en-US">
                <a:latin typeface="Courier New" panose="02070309020205020404" pitchFamily="49" charset="0"/>
                <a:cs typeface="Courier New" panose="02070309020205020404" pitchFamily="49" charset="0"/>
              </a:rPr>
              <a:t> -asn1parse                asn1parse the output data</a:t>
            </a:r>
          </a:p>
          <a:p>
            <a:r>
              <a:rPr lang="en-US">
                <a:latin typeface="Courier New" panose="02070309020205020404" pitchFamily="49" charset="0"/>
                <a:cs typeface="Courier New" panose="02070309020205020404" pitchFamily="49" charset="0"/>
              </a:rPr>
              <a:t> -hexdump                  Hex dump output</a:t>
            </a:r>
          </a:p>
          <a:p>
            <a:r>
              <a:rPr lang="en-US">
                <a:latin typeface="Courier New" panose="02070309020205020404" pitchFamily="49" charset="0"/>
                <a:cs typeface="Courier New" panose="02070309020205020404" pitchFamily="49" charset="0"/>
              </a:rPr>
              <a:t> -sign                     Sign input data with private key</a:t>
            </a:r>
          </a:p>
          <a:p>
            <a:r>
              <a:rPr lang="en-US">
                <a:latin typeface="Courier New" panose="02070309020205020404" pitchFamily="49" charset="0"/>
                <a:cs typeface="Courier New" panose="02070309020205020404" pitchFamily="49" charset="0"/>
              </a:rPr>
              <a:t> -verify                   Verify with public key</a:t>
            </a:r>
          </a:p>
          <a:p>
            <a:r>
              <a:rPr lang="en-US">
                <a:latin typeface="Courier New" panose="02070309020205020404" pitchFamily="49" charset="0"/>
                <a:cs typeface="Courier New" panose="02070309020205020404" pitchFamily="49" charset="0"/>
              </a:rPr>
              <a:t> -verifyrecover            Verify with public key, recover original data</a:t>
            </a:r>
          </a:p>
          <a:p>
            <a:r>
              <a:rPr lang="en-US">
                <a:latin typeface="Courier New" panose="02070309020205020404" pitchFamily="49" charset="0"/>
                <a:cs typeface="Courier New" panose="02070309020205020404" pitchFamily="49" charset="0"/>
              </a:rPr>
              <a:t> -rev                      Reverse the order of the input buffer</a:t>
            </a:r>
          </a:p>
          <a:p>
            <a:r>
              <a:rPr lang="en-US">
                <a:latin typeface="Courier New" panose="02070309020205020404" pitchFamily="49" charset="0"/>
                <a:cs typeface="Courier New" panose="02070309020205020404" pitchFamily="49" charset="0"/>
              </a:rPr>
              <a:t> -encrypt                  Encrypt input data with public key</a:t>
            </a:r>
          </a:p>
          <a:p>
            <a:r>
              <a:rPr lang="en-US">
                <a:latin typeface="Courier New" panose="02070309020205020404" pitchFamily="49" charset="0"/>
                <a:cs typeface="Courier New" panose="02070309020205020404" pitchFamily="49" charset="0"/>
              </a:rPr>
              <a:t> -decrypt                  Decrypt input data with private key</a:t>
            </a:r>
          </a:p>
          <a:p>
            <a:r>
              <a:rPr lang="en-US">
                <a:latin typeface="Courier New" panose="02070309020205020404" pitchFamily="49" charset="0"/>
                <a:cs typeface="Courier New" panose="02070309020205020404" pitchFamily="49" charset="0"/>
              </a:rPr>
              <a:t> -derive                   Derive shared secret</a:t>
            </a:r>
          </a:p>
          <a:p>
            <a:r>
              <a:rPr lang="en-US">
                <a:latin typeface="Courier New" panose="02070309020205020404" pitchFamily="49" charset="0"/>
                <a:cs typeface="Courier New" panose="02070309020205020404" pitchFamily="49" charset="0"/>
              </a:rPr>
              <a:t> -kdf val                  Use KDF algorithm</a:t>
            </a:r>
          </a:p>
          <a:p>
            <a:r>
              <a:rPr lang="en-US">
                <a:latin typeface="Courier New" panose="02070309020205020404" pitchFamily="49" charset="0"/>
                <a:cs typeface="Courier New" panose="02070309020205020404" pitchFamily="49" charset="0"/>
              </a:rPr>
              <a:t> -kdflen +int              KDF algorithm output length</a:t>
            </a:r>
          </a:p>
          <a:p>
            <a:r>
              <a:rPr lang="en-US">
                <a:latin typeface="Courier New" panose="02070309020205020404" pitchFamily="49" charset="0"/>
                <a:cs typeface="Courier New" panose="02070309020205020404" pitchFamily="49" charset="0"/>
              </a:rPr>
              <a:t> -sigfile infile           Signature file (verify operation only)</a:t>
            </a:r>
          </a:p>
          <a:p>
            <a:r>
              <a:rPr lang="en-US">
                <a:latin typeface="Courier New" panose="02070309020205020404" pitchFamily="49" charset="0"/>
                <a:cs typeface="Courier New" panose="02070309020205020404" pitchFamily="49" charset="0"/>
              </a:rPr>
              <a:t> -inkey val                Input private key file</a:t>
            </a:r>
          </a:p>
          <a:p>
            <a:r>
              <a:rPr lang="en-US">
                <a:latin typeface="Courier New" panose="02070309020205020404" pitchFamily="49" charset="0"/>
                <a:cs typeface="Courier New" panose="02070309020205020404" pitchFamily="49" charset="0"/>
              </a:rPr>
              <a:t> -peerkey val              Peer key file used in key derivation</a:t>
            </a:r>
          </a:p>
          <a:p>
            <a:r>
              <a:rPr lang="en-US">
                <a:latin typeface="Courier New" panose="02070309020205020404" pitchFamily="49" charset="0"/>
                <a:cs typeface="Courier New" panose="02070309020205020404" pitchFamily="49" charset="0"/>
              </a:rPr>
              <a:t> -passin val               Input file pass phrase source</a:t>
            </a:r>
          </a:p>
          <a:p>
            <a:r>
              <a:rPr lang="en-US">
                <a:latin typeface="Courier New" panose="02070309020205020404" pitchFamily="49" charset="0"/>
                <a:cs typeface="Courier New" panose="02070309020205020404" pitchFamily="49" charset="0"/>
              </a:rPr>
              <a:t> -peerform PEM|DER|ENGINE  Peer key format - default PEM</a:t>
            </a:r>
          </a:p>
          <a:p>
            <a:r>
              <a:rPr lang="en-US">
                <a:latin typeface="Courier New" panose="02070309020205020404" pitchFamily="49" charset="0"/>
                <a:cs typeface="Courier New" panose="02070309020205020404" pitchFamily="49" charset="0"/>
              </a:rPr>
              <a:t> -keyform PEM|DER|ENGINE   Private key format - default PEM</a:t>
            </a:r>
          </a:p>
          <a:p>
            <a:r>
              <a:rPr lang="en-US">
                <a:latin typeface="Courier New" panose="02070309020205020404" pitchFamily="49" charset="0"/>
                <a:cs typeface="Courier New" panose="02070309020205020404" pitchFamily="49" charset="0"/>
              </a:rPr>
              <a:t> -pkeyopt val              Public key options as opt:value</a:t>
            </a:r>
          </a:p>
          <a:p>
            <a:r>
              <a:rPr lang="en-US">
                <a:latin typeface="Courier New" panose="02070309020205020404" pitchFamily="49" charset="0"/>
                <a:cs typeface="Courier New" panose="02070309020205020404" pitchFamily="49" charset="0"/>
              </a:rPr>
              <a:t> -rand val                 Load the file(s) into the random number generator</a:t>
            </a:r>
          </a:p>
          <a:p>
            <a:r>
              <a:rPr lang="en-US">
                <a:latin typeface="Courier New" panose="02070309020205020404" pitchFamily="49" charset="0"/>
                <a:cs typeface="Courier New" panose="02070309020205020404" pitchFamily="49" charset="0"/>
              </a:rPr>
              <a:t> -writerand outfile        Write random data to the specified file</a:t>
            </a:r>
          </a:p>
          <a:p>
            <a:r>
              <a:rPr lang="en-US">
                <a:latin typeface="Courier New" panose="02070309020205020404" pitchFamily="49" charset="0"/>
                <a:cs typeface="Courier New" panose="02070309020205020404" pitchFamily="49" charset="0"/>
              </a:rPr>
              <a:t> -engine val               Use engine, possibly a hardware device</a:t>
            </a:r>
          </a:p>
          <a:p>
            <a:r>
              <a:rPr lang="en-US">
                <a:latin typeface="Courier New" panose="02070309020205020404" pitchFamily="49" charset="0"/>
                <a:cs typeface="Courier New" panose="02070309020205020404" pitchFamily="49" charset="0"/>
              </a:rPr>
              <a:t> -engine_impl              Also use engine given by -engine for crypto operations</a:t>
            </a:r>
          </a:p>
        </p:txBody>
      </p:sp>
      <p:sp>
        <p:nvSpPr>
          <p:cNvPr id="4" name="Slide Number Placeholder 3"/>
          <p:cNvSpPr>
            <a:spLocks noGrp="1"/>
          </p:cNvSpPr>
          <p:nvPr>
            <p:ph type="sldNum" sz="quarter" idx="5"/>
          </p:nvPr>
        </p:nvSpPr>
        <p:spPr/>
        <p:txBody>
          <a:bodyPr/>
          <a:lstStyle/>
          <a:p>
            <a:fld id="{43D92567-D7D7-4223-A842-9A06E6D4E1F9}" type="slidenum">
              <a:rPr lang="en-US" smtClean="0"/>
              <a:t>33</a:t>
            </a:fld>
            <a:endParaRPr lang="en-US"/>
          </a:p>
        </p:txBody>
      </p:sp>
    </p:spTree>
    <p:extLst>
      <p:ext uri="{BB962C8B-B14F-4D97-AF65-F5344CB8AC3E}">
        <p14:creationId xmlns:p14="http://schemas.microsoft.com/office/powerpoint/2010/main" val="3168539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ourier New" panose="02070309020205020404" pitchFamily="49" charset="0"/>
                <a:cs typeface="Courier New" panose="02070309020205020404" pitchFamily="49" charset="0"/>
              </a:rPr>
              <a:t>$ openssl pkeyutl -help</a:t>
            </a:r>
          </a:p>
        </p:txBody>
      </p:sp>
      <p:sp>
        <p:nvSpPr>
          <p:cNvPr id="4" name="Slide Number Placeholder 3"/>
          <p:cNvSpPr>
            <a:spLocks noGrp="1"/>
          </p:cNvSpPr>
          <p:nvPr>
            <p:ph type="sldNum" sz="quarter" idx="5"/>
          </p:nvPr>
        </p:nvSpPr>
        <p:spPr/>
        <p:txBody>
          <a:bodyPr/>
          <a:lstStyle/>
          <a:p>
            <a:fld id="{43D92567-D7D7-4223-A842-9A06E6D4E1F9}" type="slidenum">
              <a:rPr lang="en-US" smtClean="0"/>
              <a:t>34</a:t>
            </a:fld>
            <a:endParaRPr lang="en-US"/>
          </a:p>
        </p:txBody>
      </p:sp>
    </p:spTree>
    <p:extLst>
      <p:ext uri="{BB962C8B-B14F-4D97-AF65-F5344CB8AC3E}">
        <p14:creationId xmlns:p14="http://schemas.microsoft.com/office/powerpoint/2010/main" val="151119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35</a:t>
            </a:fld>
            <a:endParaRPr lang="en-US"/>
          </a:p>
        </p:txBody>
      </p:sp>
    </p:spTree>
    <p:extLst>
      <p:ext uri="{BB962C8B-B14F-4D97-AF65-F5344CB8AC3E}">
        <p14:creationId xmlns:p14="http://schemas.microsoft.com/office/powerpoint/2010/main" val="1531740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37</a:t>
            </a:fld>
            <a:endParaRPr lang="en-US"/>
          </a:p>
        </p:txBody>
      </p:sp>
    </p:spTree>
    <p:extLst>
      <p:ext uri="{BB962C8B-B14F-4D97-AF65-F5344CB8AC3E}">
        <p14:creationId xmlns:p14="http://schemas.microsoft.com/office/powerpoint/2010/main" val="584523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38</a:t>
            </a:fld>
            <a:endParaRPr lang="en-US"/>
          </a:p>
        </p:txBody>
      </p:sp>
    </p:spTree>
    <p:extLst>
      <p:ext uri="{BB962C8B-B14F-4D97-AF65-F5344CB8AC3E}">
        <p14:creationId xmlns:p14="http://schemas.microsoft.com/office/powerpoint/2010/main" val="678323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39</a:t>
            </a:fld>
            <a:endParaRPr lang="en-US"/>
          </a:p>
        </p:txBody>
      </p:sp>
    </p:spTree>
    <p:extLst>
      <p:ext uri="{BB962C8B-B14F-4D97-AF65-F5344CB8AC3E}">
        <p14:creationId xmlns:p14="http://schemas.microsoft.com/office/powerpoint/2010/main" val="3196480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confidentiality – only the sender and the intended receiver of the data can “understand” the content</a:t>
            </a:r>
          </a:p>
          <a:p>
            <a:pPr lvl="1"/>
            <a:r>
              <a:rPr lang="en-US"/>
              <a:t>sender encrypts message</a:t>
            </a:r>
          </a:p>
          <a:p>
            <a:pPr lvl="1"/>
            <a:r>
              <a:rPr lang="en-US"/>
              <a:t>receiver decrypts message</a:t>
            </a:r>
          </a:p>
          <a:p>
            <a:r>
              <a:rPr lang="en-US"/>
              <a:t>Autenticitatea: </a:t>
            </a:r>
            <a:r>
              <a:rPr lang="en-US" err="1"/>
              <a:t>expeditorul</a:t>
            </a:r>
            <a:r>
              <a:rPr lang="en-US"/>
              <a:t> si destinatarul isi pot confirma unul altuia identitatea</a:t>
            </a:r>
          </a:p>
          <a:p>
            <a:r>
              <a:rPr lang="en-US"/>
              <a:t>Data Integrity: expeditorul si destinatarul se pot asigura ca mesajul nu a suferit alterare (in tranzit sau dupa), fara ca aceasta sa fie detectata. </a:t>
            </a:r>
          </a:p>
          <a:p>
            <a:r>
              <a:rPr lang="en-US"/>
              <a:t>Data availability: access and availability: services must be accessible and available to users</a:t>
            </a:r>
          </a:p>
          <a:p>
            <a:r>
              <a:rPr lang="en-US"/>
              <a:t>Privacy - protejarea vie</a:t>
            </a:r>
            <a:r>
              <a:rPr lang="en-US">
                <a:latin typeface="Calibri" panose="020F0502020204030204" pitchFamily="34" charset="0"/>
                <a:cs typeface="Calibri" panose="020F0502020204030204" pitchFamily="34" charset="0"/>
              </a:rPr>
              <a:t>ţ</a:t>
            </a:r>
            <a:r>
              <a:rPr lang="en-US"/>
              <a:t>ii private (GDPR)</a:t>
            </a:r>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6</a:t>
            </a:fld>
            <a:endParaRPr lang="en-US"/>
          </a:p>
        </p:txBody>
      </p:sp>
    </p:spTree>
    <p:extLst>
      <p:ext uri="{BB962C8B-B14F-4D97-AF65-F5344CB8AC3E}">
        <p14:creationId xmlns:p14="http://schemas.microsoft.com/office/powerpoint/2010/main" val="2755995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40</a:t>
            </a:fld>
            <a:endParaRPr lang="en-US"/>
          </a:p>
        </p:txBody>
      </p:sp>
    </p:spTree>
    <p:extLst>
      <p:ext uri="{BB962C8B-B14F-4D97-AF65-F5344CB8AC3E}">
        <p14:creationId xmlns:p14="http://schemas.microsoft.com/office/powerpoint/2010/main" val="79752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Not-reversible given message digest </a:t>
            </a:r>
            <a:r>
              <a:rPr lang="en-US" sz="1200" i="1">
                <a:latin typeface="Arial" panose="020B0604020202020204" pitchFamily="34" charset="0"/>
                <a:cs typeface="Arial" panose="020B0604020202020204" pitchFamily="34" charset="0"/>
              </a:rPr>
              <a:t>x</a:t>
            </a:r>
            <a:r>
              <a:rPr lang="en-US" sz="1200">
                <a:latin typeface="Arial" panose="020B0604020202020204" pitchFamily="34" charset="0"/>
                <a:cs typeface="Arial" panose="020B0604020202020204" pitchFamily="34" charset="0"/>
              </a:rPr>
              <a:t> it is computationally infeasible to find </a:t>
            </a:r>
            <a:r>
              <a:rPr lang="en-US" sz="1200" i="1">
                <a:latin typeface="Arial" panose="020B0604020202020204" pitchFamily="34" charset="0"/>
                <a:cs typeface="Arial" panose="020B0604020202020204" pitchFamily="34" charset="0"/>
              </a:rPr>
              <a:t>m</a:t>
            </a:r>
            <a:r>
              <a:rPr lang="en-US" sz="1200">
                <a:latin typeface="Arial" panose="020B0604020202020204" pitchFamily="34" charset="0"/>
                <a:cs typeface="Arial" panose="020B0604020202020204" pitchFamily="34" charset="0"/>
              </a:rPr>
              <a:t> such that </a:t>
            </a:r>
            <a:r>
              <a:rPr lang="en-US" sz="1200" i="1">
                <a:latin typeface="Arial" panose="020B0604020202020204" pitchFamily="34" charset="0"/>
                <a:cs typeface="Arial" panose="020B0604020202020204" pitchFamily="34" charset="0"/>
              </a:rPr>
              <a:t>x = H(m)</a:t>
            </a:r>
          </a:p>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41</a:t>
            </a:fld>
            <a:endParaRPr lang="en-US"/>
          </a:p>
        </p:txBody>
      </p:sp>
    </p:spTree>
    <p:extLst>
      <p:ext uri="{BB962C8B-B14F-4D97-AF65-F5344CB8AC3E}">
        <p14:creationId xmlns:p14="http://schemas.microsoft.com/office/powerpoint/2010/main" val="2019480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Source Sans Pro" panose="020B0503030403020204" pitchFamily="34" charset="0"/>
              </a:rPr>
              <a:t>The sign/verify functions have the same properties that you would hope physical signatures would have, in that it’s hard to forge a signature. No matter the message, without the </a:t>
            </a:r>
            <a:r>
              <a:rPr lang="en-US" b="0" i="1">
                <a:solidFill>
                  <a:srgbClr val="000000"/>
                </a:solidFill>
                <a:effectLst/>
                <a:latin typeface="Source Sans Pro" panose="020B0503030403020204" pitchFamily="34" charset="0"/>
              </a:rPr>
              <a:t>private</a:t>
            </a:r>
            <a:r>
              <a:rPr lang="en-US" b="0" i="0">
                <a:solidFill>
                  <a:srgbClr val="000000"/>
                </a:solidFill>
                <a:effectLst/>
                <a:latin typeface="Source Sans Pro" panose="020B0503030403020204" pitchFamily="34" charset="0"/>
              </a:rPr>
              <a:t> key, it’s hard to produce a signature such that verify(message, signature, public key) returns true. And of course, the verify function has the obvious correctness property that verify(message, sign(message, private key), public key) = true.</a:t>
            </a:r>
          </a:p>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42</a:t>
            </a:fld>
            <a:endParaRPr lang="en-US"/>
          </a:p>
        </p:txBody>
      </p:sp>
    </p:spTree>
    <p:extLst>
      <p:ext uri="{BB962C8B-B14F-4D97-AF65-F5344CB8AC3E}">
        <p14:creationId xmlns:p14="http://schemas.microsoft.com/office/powerpoint/2010/main" val="4023076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43</a:t>
            </a:fld>
            <a:endParaRPr lang="en-US"/>
          </a:p>
        </p:txBody>
      </p:sp>
    </p:spTree>
    <p:extLst>
      <p:ext uri="{BB962C8B-B14F-4D97-AF65-F5344CB8AC3E}">
        <p14:creationId xmlns:p14="http://schemas.microsoft.com/office/powerpoint/2010/main" val="2531538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4C"/>
                </a:solidFill>
                <a:effectLst/>
                <a:latin typeface="-apple-system"/>
              </a:rPr>
              <a:t>Ana can register the username:</a:t>
            </a:r>
            <a:r>
              <a:rPr lang="en-US" b="0" i="0">
                <a:solidFill>
                  <a:srgbClr val="333333"/>
                </a:solidFill>
                <a:effectLst/>
                <a:latin typeface="-apple-system"/>
              </a:rPr>
              <a:t> </a:t>
            </a:r>
            <a:r>
              <a:rPr lang="en-US" b="1" i="0">
                <a:solidFill>
                  <a:srgbClr val="800080"/>
                </a:solidFill>
                <a:effectLst/>
                <a:latin typeface="-apple-system"/>
              </a:rPr>
              <a:t>bob:123;Ana </a:t>
            </a:r>
            <a:r>
              <a:rPr lang="en-US" b="0" i="0">
                <a:solidFill>
                  <a:srgbClr val="000000"/>
                </a:solidFill>
                <a:effectLst/>
                <a:latin typeface="-apple-system"/>
              </a:rPr>
              <a:t>and then login to bob's account using the password: 123</a:t>
            </a:r>
            <a:endParaRPr lang="en-US"/>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44</a:t>
            </a:fld>
            <a:endParaRPr lang="en-US"/>
          </a:p>
        </p:txBody>
      </p:sp>
    </p:spTree>
    <p:extLst>
      <p:ext uri="{BB962C8B-B14F-4D97-AF65-F5344CB8AC3E}">
        <p14:creationId xmlns:p14="http://schemas.microsoft.com/office/powerpoint/2010/main" val="1419324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Trudy: order + PRIV</a:t>
            </a:r>
            <a:r>
              <a:rPr lang="en-US" baseline="-25000">
                <a:latin typeface="Arial" panose="020B0604020202020204" pitchFamily="34" charset="0"/>
                <a:cs typeface="Arial" panose="020B0604020202020204" pitchFamily="34" charset="0"/>
              </a:rPr>
              <a:t>T</a:t>
            </a:r>
            <a:r>
              <a:rPr lang="en-US">
                <a:latin typeface="Arial" panose="020B0604020202020204" pitchFamily="34" charset="0"/>
                <a:cs typeface="Arial" panose="020B0604020202020204" pitchFamily="34" charset="0"/>
              </a:rPr>
              <a:t>(order) + PUB</a:t>
            </a:r>
            <a:r>
              <a:rPr lang="en-US" baseline="-25000">
                <a:latin typeface="Arial" panose="020B0604020202020204" pitchFamily="34" charset="0"/>
                <a:cs typeface="Arial" panose="020B0604020202020204" pitchFamily="34" charset="0"/>
              </a:rPr>
              <a:t>T</a:t>
            </a:r>
            <a:r>
              <a:rPr lang="en-US">
                <a:latin typeface="Arial" panose="020B0604020202020204" pitchFamily="34" charset="0"/>
                <a:cs typeface="Arial" panose="020B0604020202020204" pitchFamily="34" charset="0"/>
              </a:rPr>
              <a:t> =&gt;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panose="020B0604020202020204" pitchFamily="34" charset="0"/>
                <a:cs typeface="Arial" panose="020B0604020202020204" pitchFamily="34" charset="0"/>
              </a:rPr>
              <a:t>Store: checks signature PUB</a:t>
            </a:r>
            <a:r>
              <a:rPr lang="en-US" baseline="-25000">
                <a:latin typeface="Arial" panose="020B0604020202020204" pitchFamily="34" charset="0"/>
                <a:cs typeface="Arial" panose="020B0604020202020204" pitchFamily="34" charset="0"/>
              </a:rPr>
              <a:t>T</a:t>
            </a:r>
            <a:r>
              <a:rPr lang="en-US">
                <a:latin typeface="Arial" panose="020B0604020202020204" pitchFamily="34" charset="0"/>
                <a:cs typeface="Arial" panose="020B0604020202020204" pitchFamily="34" charset="0"/>
              </a:rPr>
              <a:t> (PRIV</a:t>
            </a:r>
            <a:r>
              <a:rPr lang="en-US" baseline="-25000">
                <a:latin typeface="Arial" panose="020B0604020202020204" pitchFamily="34" charset="0"/>
                <a:cs typeface="Arial" panose="020B0604020202020204" pitchFamily="34" charset="0"/>
              </a:rPr>
              <a:t>T</a:t>
            </a:r>
            <a:r>
              <a:rPr lang="en-US">
                <a:latin typeface="Arial" panose="020B0604020202020204" pitchFamily="34" charset="0"/>
                <a:cs typeface="Arial" panose="020B0604020202020204" pitchFamily="34" charset="0"/>
              </a:rPr>
              <a:t> (order)) = TRUE</a:t>
            </a:r>
          </a:p>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46</a:t>
            </a:fld>
            <a:endParaRPr lang="en-US"/>
          </a:p>
        </p:txBody>
      </p:sp>
    </p:spTree>
    <p:extLst>
      <p:ext uri="{BB962C8B-B14F-4D97-AF65-F5344CB8AC3E}">
        <p14:creationId xmlns:p14="http://schemas.microsoft.com/office/powerpoint/2010/main" val="2134558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Source Code Pro" panose="020B0509030403020204" pitchFamily="49" charset="0"/>
              </a:rPr>
              <a:t>openssl req -key domain.key -new -out domain.csr</a:t>
            </a:r>
          </a:p>
          <a:p>
            <a:r>
              <a:rPr lang="en-US" b="0" i="0">
                <a:solidFill>
                  <a:srgbClr val="000000"/>
                </a:solidFill>
                <a:effectLst/>
                <a:latin typeface="Source Code Pro" panose="020B0509030403020204" pitchFamily="49" charset="0"/>
              </a:rPr>
              <a:t>openssl x509 -signkey domain.key -in domain.csr -req -days 365 -out domain.crt</a:t>
            </a:r>
          </a:p>
          <a:p>
            <a:r>
              <a:rPr lang="en-US" b="0" i="0">
                <a:solidFill>
                  <a:srgbClr val="000000"/>
                </a:solidFill>
                <a:effectLst/>
                <a:latin typeface="Source Code Pro" panose="020B0509030403020204" pitchFamily="49" charset="0"/>
              </a:rPr>
              <a:t>___________</a:t>
            </a:r>
          </a:p>
          <a:p>
            <a:r>
              <a:rPr lang="en-US" b="0" i="0">
                <a:solidFill>
                  <a:srgbClr val="000000"/>
                </a:solidFill>
                <a:effectLst/>
                <a:latin typeface="Source Code Pro" panose="020B0509030403020204" pitchFamily="49" charset="0"/>
              </a:rPr>
              <a:t>openssl req -newkey rsa:2048 -keyout domain.key -x509 -days 365 -out domain.crt</a:t>
            </a:r>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50</a:t>
            </a:fld>
            <a:endParaRPr lang="en-US"/>
          </a:p>
        </p:txBody>
      </p:sp>
    </p:spTree>
    <p:extLst>
      <p:ext uri="{BB962C8B-B14F-4D97-AF65-F5344CB8AC3E}">
        <p14:creationId xmlns:p14="http://schemas.microsoft.com/office/powerpoint/2010/main" val="4257667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55</a:t>
            </a:fld>
            <a:endParaRPr lang="en-US"/>
          </a:p>
        </p:txBody>
      </p:sp>
    </p:spTree>
    <p:extLst>
      <p:ext uri="{BB962C8B-B14F-4D97-AF65-F5344CB8AC3E}">
        <p14:creationId xmlns:p14="http://schemas.microsoft.com/office/powerpoint/2010/main" val="177486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Source Sans Pro" panose="020B0503030403020204" pitchFamily="34" charset="0"/>
              </a:rPr>
              <a:t>Dupa cum ilustreaza si aceasta caricatura / </a:t>
            </a:r>
            <a:r>
              <a:rPr lang="en-US" b="0" i="0" u="sng">
                <a:solidFill>
                  <a:srgbClr val="54008C"/>
                </a:solidFill>
                <a:effectLst/>
                <a:latin typeface="Source Sans Pro" panose="020B0503030403020204" pitchFamily="34" charset="0"/>
                <a:hlinkClick r:id="rId3"/>
              </a:rPr>
              <a:t>XKCD comic</a:t>
            </a:r>
            <a:r>
              <a:rPr lang="en-US" b="0" i="0">
                <a:solidFill>
                  <a:srgbClr val="000000"/>
                </a:solidFill>
                <a:effectLst/>
                <a:latin typeface="Source Sans Pro" panose="020B0503030403020204" pitchFamily="34" charset="0"/>
              </a:rPr>
              <a:t> , o parola ca “correcthorsebatterystaple” este mai sigura decat “Tr0ub4dor&amp;3”. Dar cum cuantificam cantitatea de Securitate pentru asa ceva ? Entropia este masurata in </a:t>
            </a:r>
            <a:r>
              <a:rPr lang="en-US" b="0" i="1">
                <a:solidFill>
                  <a:srgbClr val="000000"/>
                </a:solidFill>
                <a:effectLst/>
                <a:latin typeface="Source Sans Pro" panose="020B0503030403020204" pitchFamily="34" charset="0"/>
              </a:rPr>
              <a:t>bits</a:t>
            </a:r>
            <a:r>
              <a:rPr lang="en-US" b="0" i="0">
                <a:solidFill>
                  <a:srgbClr val="000000"/>
                </a:solidFill>
                <a:effectLst/>
                <a:latin typeface="Source Sans Pro" panose="020B0503030403020204" pitchFamily="34" charset="0"/>
              </a:rPr>
              <a:t>, si cand selectam uniform aleator dintr-un set de outcomes, entropia este egala cu log_2(# of possibilities).  Daca ai 1000 de posibilitati si ghicesti 1000 posibilitati / secunda, nu este o Securitate foarte buna. </a:t>
            </a:r>
          </a:p>
          <a:p>
            <a:pPr algn="l"/>
            <a:r>
              <a:rPr lang="en-US" b="0" i="0">
                <a:solidFill>
                  <a:srgbClr val="000000"/>
                </a:solidFill>
                <a:effectLst/>
                <a:latin typeface="Source Sans Pro" panose="020B0503030403020204" pitchFamily="34" charset="0"/>
              </a:rPr>
              <a:t>Sa luam cateva exemple: </a:t>
            </a:r>
          </a:p>
          <a:p>
            <a:pPr marL="171450" indent="-171450" algn="l">
              <a:buFontTx/>
              <a:buChar char="-"/>
            </a:pPr>
            <a:r>
              <a:rPr lang="en-US" b="0" i="0">
                <a:solidFill>
                  <a:srgbClr val="000000"/>
                </a:solidFill>
                <a:effectLst/>
                <a:latin typeface="Source Sans Pro" panose="020B0503030403020204" pitchFamily="34" charset="0"/>
              </a:rPr>
              <a:t>Aruncarea unei monede (coin flip) are doua posibilitati =&gt; log2 (2)=1 are 1 bit de entropie. </a:t>
            </a:r>
          </a:p>
          <a:p>
            <a:pPr marL="171450" indent="-171450" algn="l">
              <a:buFontTx/>
              <a:buChar char="-"/>
            </a:pPr>
            <a:r>
              <a:rPr lang="en-US" b="0" i="0">
                <a:solidFill>
                  <a:srgbClr val="000000"/>
                </a:solidFill>
                <a:effectLst/>
                <a:latin typeface="Source Sans Pro" panose="020B0503030403020204" pitchFamily="34" charset="0"/>
              </a:rPr>
              <a:t>Aruncarea unui zar (zarul are 6-fete) are log2 (6) = ~2.58 biti de entropie.</a:t>
            </a:r>
          </a:p>
          <a:p>
            <a:pPr marL="0" indent="0" algn="l">
              <a:buFontTx/>
              <a:buNone/>
            </a:pPr>
            <a:r>
              <a:rPr lang="en-US" b="0" i="0">
                <a:solidFill>
                  <a:srgbClr val="000000"/>
                </a:solidFill>
                <a:effectLst/>
                <a:latin typeface="Source Sans Pro" panose="020B0503030403020204" pitchFamily="34" charset="0"/>
              </a:rPr>
              <a:t>Asa cuantificam entropia. </a:t>
            </a:r>
          </a:p>
          <a:p>
            <a:pPr marL="0" indent="0" algn="l">
              <a:buFontTx/>
              <a:buNone/>
            </a:pPr>
            <a:r>
              <a:rPr lang="en-US" b="0" i="0">
                <a:solidFill>
                  <a:srgbClr val="000000"/>
                </a:solidFill>
                <a:effectLst/>
                <a:latin typeface="Source Sans Pro" panose="020B0503030403020204" pitchFamily="34" charset="0"/>
              </a:rPr>
              <a:t>Revenim la XKCD comic, prima parola are 28 biti de entropie iar a doua are 44biti. Se pot ghici 1000parole/secunda. </a:t>
            </a:r>
          </a:p>
          <a:p>
            <a:endParaRPr lang="en-US"/>
          </a:p>
          <a:p>
            <a:pPr algn="l"/>
            <a:r>
              <a:rPr lang="en-US" b="0" i="0">
                <a:solidFill>
                  <a:srgbClr val="000000"/>
                </a:solidFill>
                <a:effectLst/>
                <a:latin typeface="Source Sans Pro" panose="020B0503030403020204" pitchFamily="34" charset="0"/>
              </a:rPr>
              <a:t>Tineti cont de faptul ca atacatorii cunosc modelul parolei, dar nu si gradul de randomness (e.g. from </a:t>
            </a:r>
            <a:r>
              <a:rPr lang="en-US" b="0" i="0" u="sng">
                <a:solidFill>
                  <a:srgbClr val="54008C"/>
                </a:solidFill>
                <a:effectLst/>
                <a:latin typeface="Source Sans Pro" panose="020B0503030403020204" pitchFamily="34" charset="0"/>
                <a:hlinkClick r:id="rId4"/>
              </a:rPr>
              <a:t>dice rolls</a:t>
            </a:r>
            <a:r>
              <a:rPr lang="en-US" b="0" i="0">
                <a:solidFill>
                  <a:srgbClr val="000000"/>
                </a:solidFill>
                <a:effectLst/>
                <a:latin typeface="Source Sans Pro" panose="020B0503030403020204" pitchFamily="34" charset="0"/>
              </a:rPr>
              <a:t>) folosit pentru selectarea unei anumite parole.</a:t>
            </a:r>
          </a:p>
          <a:p>
            <a:pPr algn="l"/>
            <a:r>
              <a:rPr lang="en-US" b="0" i="0">
                <a:solidFill>
                  <a:srgbClr val="000000"/>
                </a:solidFill>
                <a:effectLst/>
                <a:latin typeface="Source Sans Pro" panose="020B0503030403020204" pitchFamily="34" charset="0"/>
              </a:rPr>
              <a:t>Cati biti de entropie sunt destui? Depinde de modelul de securitate. Pentru online guessing, as the XKCD comic points out, ~40 bits of entropy is pretty good. To be resistant to offline guessing, a stronger password would be necessary (e.g. 80 bits, or more).</a:t>
            </a:r>
          </a:p>
          <a:p>
            <a:br>
              <a:rPr lang="en-US"/>
            </a:br>
            <a:r>
              <a:rPr lang="en-US"/>
              <a:t>Oamenii nu sunt buni sa aleaga numere aleatoare. Daca v-as cere sa alegeti un numar intre 1 si 100, posibilitatea este ca nu va fi atat de aleator. Deci entropia este primul concept pe care il acoperim astazi. Aveti intrebari? </a:t>
            </a:r>
          </a:p>
          <a:p>
            <a:endParaRPr lang="en-US"/>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56</a:t>
            </a:fld>
            <a:endParaRPr lang="en-US"/>
          </a:p>
        </p:txBody>
      </p:sp>
    </p:spTree>
    <p:extLst>
      <p:ext uri="{BB962C8B-B14F-4D97-AF65-F5344CB8AC3E}">
        <p14:creationId xmlns:p14="http://schemas.microsoft.com/office/powerpoint/2010/main" val="331920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a:latin typeface="Arial" panose="020B0604020202020204" pitchFamily="34" charset="0"/>
                <a:cs typeface="Arial" panose="020B0604020202020204" pitchFamily="34" charset="0"/>
              </a:rPr>
              <a:t>Technology (security functions or features – encrypt data in transit and at rest)</a:t>
            </a:r>
          </a:p>
          <a:p>
            <a:pPr marL="285750" indent="-285750">
              <a:buFontTx/>
              <a:buChar char="-"/>
            </a:pPr>
            <a:r>
              <a:rPr lang="en-US" sz="1200">
                <a:latin typeface="Arial" panose="020B0604020202020204" pitchFamily="34" charset="0"/>
                <a:cs typeface="Arial" panose="020B0604020202020204" pitchFamily="34" charset="0"/>
              </a:rPr>
              <a:t>Humans (end-users, tech-support staff, infrastructure admins – susceptibility to social engineering)</a:t>
            </a:r>
          </a:p>
          <a:p>
            <a:pPr marL="285750" indent="-285750">
              <a:buFontTx/>
              <a:buChar char="-"/>
            </a:pPr>
            <a:r>
              <a:rPr lang="en-US" sz="1200">
                <a:latin typeface="Arial" panose="020B0604020202020204" pitchFamily="34" charset="0"/>
                <a:cs typeface="Arial" panose="020B0604020202020204" pitchFamily="34" charset="0"/>
              </a:rPr>
              <a:t>Laws</a:t>
            </a:r>
          </a:p>
          <a:p>
            <a:pPr marL="285750" indent="-285750">
              <a:buFontTx/>
              <a:buChar char="-"/>
            </a:pPr>
            <a:r>
              <a:rPr lang="en-US" sz="1200">
                <a:latin typeface="Arial" panose="020B0604020202020204" pitchFamily="34" charset="0"/>
                <a:cs typeface="Arial" panose="020B0604020202020204" pitchFamily="34" charset="0"/>
              </a:rPr>
              <a:t>Anything else?</a:t>
            </a:r>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8</a:t>
            </a:fld>
            <a:endParaRPr lang="en-US"/>
          </a:p>
        </p:txBody>
      </p:sp>
    </p:spTree>
    <p:extLst>
      <p:ext uri="{BB962C8B-B14F-4D97-AF65-F5344CB8AC3E}">
        <p14:creationId xmlns:p14="http://schemas.microsoft.com/office/powerpoint/2010/main" val="193655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1963" indent="-250825"/>
            <a:r>
              <a:rPr lang="en-US"/>
              <a:t>Ana si Bob, cine pot fi ei: </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Web browser/server for electronic transactions (e.g., on-line purchases)</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on-line banking client/server</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DNS servers</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Routers exchanging routing table updates</a:t>
            </a:r>
          </a:p>
          <a:p>
            <a:pPr marL="461963" indent="-250825">
              <a:buFont typeface="Arial" panose="020B0604020202020204" pitchFamily="34" charset="0"/>
              <a:buChar char="•"/>
            </a:pPr>
            <a:r>
              <a:rPr lang="en-US">
                <a:latin typeface="Arial" panose="020B0604020202020204" pitchFamily="34" charset="0"/>
                <a:cs typeface="Arial" panose="020B0604020202020204" pitchFamily="34" charset="0"/>
              </a:rPr>
              <a:t>Other examples?</a:t>
            </a:r>
          </a:p>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9</a:t>
            </a:fld>
            <a:endParaRPr lang="en-US"/>
          </a:p>
        </p:txBody>
      </p:sp>
    </p:spTree>
    <p:extLst>
      <p:ext uri="{BB962C8B-B14F-4D97-AF65-F5344CB8AC3E}">
        <p14:creationId xmlns:p14="http://schemas.microsoft.com/office/powerpoint/2010/main" val="3794087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SHA1 (bytes) -&gt; 160 biti rezultat</a:t>
            </a:r>
          </a:p>
          <a:p>
            <a:r>
              <a:rPr lang="en-US"/>
              <a:t>Proprietati: greu de inversat.</a:t>
            </a:r>
          </a:p>
          <a:p>
            <a:r>
              <a:rPr lang="pt-BR"/>
              <a:t>&gt;printf 'hello'</a:t>
            </a:r>
          </a:p>
          <a:p>
            <a:r>
              <a:rPr lang="pt-BR"/>
              <a:t>hello&gt;printf 'hello' | sha1sum</a:t>
            </a:r>
          </a:p>
          <a:p>
            <a:r>
              <a:rPr lang="pt-BR"/>
              <a:t>aaf4c61ddcc5e8a2dabede0f3b482cd9aea9434d  - </a:t>
            </a:r>
          </a:p>
          <a:p>
            <a:r>
              <a:rPr lang="pt-BR"/>
              <a:t>Dash-ul inseamna doar ca si-a luat input-ul de la stdin. Este un numar deterministic, daca incercati comanda pe calculatorul vostru, veti obtine acelasi rezultat. </a:t>
            </a:r>
          </a:p>
          <a:p>
            <a:r>
              <a:rPr lang="pt-BR"/>
              <a:t>Daca insa printf ‘Hello’ – obtineti acelasi rezultat</a:t>
            </a:r>
          </a:p>
          <a:p>
            <a:endParaRPr lang="pt-BR"/>
          </a:p>
          <a:p>
            <a:r>
              <a:rPr lang="en-US" b="0" i="0">
                <a:solidFill>
                  <a:srgbClr val="000000"/>
                </a:solidFill>
                <a:effectLst/>
                <a:latin typeface="Source Sans Pro" panose="020B0503030403020204" pitchFamily="34" charset="0"/>
              </a:rPr>
              <a:t>Note: while it may work for certain purposes, SHA-1 </a:t>
            </a:r>
            <a:r>
              <a:rPr lang="en-US" sz="1200" b="0" i="0" u="none" kern="1200">
                <a:solidFill>
                  <a:srgbClr val="000000"/>
                </a:solidFill>
                <a:effectLst/>
                <a:latin typeface="Source Sans Pro" panose="020B0503030403020204" pitchFamily="34" charset="0"/>
                <a:ea typeface="+mn-ea"/>
                <a:cs typeface="+mn-cs"/>
              </a:rPr>
              <a:t>is </a:t>
            </a:r>
            <a:r>
              <a:rPr lang="en-US" sz="1200" b="0" i="0" u="none" kern="1200">
                <a:solidFill>
                  <a:srgbClr val="000000"/>
                </a:solidFill>
                <a:effectLst/>
                <a:latin typeface="Source Sans Pro" panose="020B0503030403020204" pitchFamily="34" charset="0"/>
                <a:ea typeface="+mn-ea"/>
                <a:cs typeface="+mn-cs"/>
                <a:hlinkClick r:id="rId3">
                  <a:extLst>
                    <a:ext uri="{A12FA001-AC4F-418D-AE19-62706E023703}">
                      <ahyp:hlinkClr xmlns:ahyp="http://schemas.microsoft.com/office/drawing/2018/hyperlinkcolor" val="tx"/>
                    </a:ext>
                  </a:extLst>
                </a:hlinkClick>
              </a:rPr>
              <a:t>no longer</a:t>
            </a:r>
            <a:r>
              <a:rPr lang="en-US" sz="1200" b="0" i="0" u="none" kern="1200">
                <a:solidFill>
                  <a:srgbClr val="000000"/>
                </a:solidFill>
                <a:effectLst/>
                <a:latin typeface="Source Sans Pro" panose="020B0503030403020204" pitchFamily="34" charset="0"/>
                <a:ea typeface="+mn-ea"/>
                <a:cs typeface="+mn-cs"/>
              </a:rPr>
              <a:t> considered </a:t>
            </a:r>
            <a:r>
              <a:rPr lang="en-US" b="0" i="0">
                <a:solidFill>
                  <a:srgbClr val="000000"/>
                </a:solidFill>
                <a:effectLst/>
                <a:latin typeface="Source Sans Pro" panose="020B0503030403020204" pitchFamily="34" charset="0"/>
              </a:rPr>
              <a:t>a strong cryptographic hash function. You might find this table of i</a:t>
            </a:r>
            <a:r>
              <a:rPr lang="en-US" b="0" i="0" u="sng">
                <a:solidFill>
                  <a:srgbClr val="54008C"/>
                </a:solidFill>
                <a:effectLst/>
                <a:latin typeface="Source Sans Pro" panose="020B0503030403020204" pitchFamily="34" charset="0"/>
                <a:hlinkClick r:id="rId4"/>
              </a:rPr>
              <a:t>lifetimes of cryptographic hash functions</a:t>
            </a:r>
            <a:r>
              <a:rPr lang="en-US" b="0" i="0">
                <a:solidFill>
                  <a:srgbClr val="000000"/>
                </a:solidFill>
                <a:effectLst/>
                <a:latin typeface="Source Sans Pro" panose="020B0503030403020204" pitchFamily="34" charset="0"/>
              </a:rPr>
              <a:t> (https://valerieaurora.org/hash.html) nteresting. However, recommending specific hash functions is beyond the scope of this lecture. If you are doing work where this matters, you need formal training in security/cryptography.</a:t>
            </a:r>
          </a:p>
          <a:p>
            <a:endParaRPr lang="pt-BR"/>
          </a:p>
          <a:p>
            <a:r>
              <a:rPr lang="en-US"/>
              <a:t>C:\Monica\CodeSinaia-2022.src&gt;</a:t>
            </a:r>
            <a:r>
              <a:rPr lang="en-US" b="1"/>
              <a:t>git log</a:t>
            </a:r>
          </a:p>
          <a:p>
            <a:r>
              <a:rPr lang="en-US"/>
              <a:t>commit e7b79ef17b51b27b17abd2f7dcf07ff1a0c93533 (HEAD -&gt; main, origin/main, origin/HEAD)</a:t>
            </a:r>
          </a:p>
        </p:txBody>
      </p:sp>
      <p:sp>
        <p:nvSpPr>
          <p:cNvPr id="4" name="Slide Number Placeholder 3"/>
          <p:cNvSpPr>
            <a:spLocks noGrp="1"/>
          </p:cNvSpPr>
          <p:nvPr>
            <p:ph type="sldNum" sz="quarter" idx="5"/>
          </p:nvPr>
        </p:nvSpPr>
        <p:spPr/>
        <p:txBody>
          <a:bodyPr/>
          <a:lstStyle/>
          <a:p>
            <a:fld id="{43D92567-D7D7-4223-A842-9A06E6D4E1F9}" type="slidenum">
              <a:rPr lang="en-US" smtClean="0"/>
              <a:t>12</a:t>
            </a:fld>
            <a:endParaRPr lang="en-US"/>
          </a:p>
        </p:txBody>
      </p:sp>
    </p:spTree>
    <p:extLst>
      <p:ext uri="{BB962C8B-B14F-4D97-AF65-F5344CB8AC3E}">
        <p14:creationId xmlns:p14="http://schemas.microsoft.com/office/powerpoint/2010/main" val="152138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13</a:t>
            </a:fld>
            <a:endParaRPr lang="en-US"/>
          </a:p>
        </p:txBody>
      </p:sp>
    </p:spTree>
    <p:extLst>
      <p:ext uri="{BB962C8B-B14F-4D97-AF65-F5344CB8AC3E}">
        <p14:creationId xmlns:p14="http://schemas.microsoft.com/office/powerpoint/2010/main" val="2002522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400" b="0" i="0">
                <a:solidFill>
                  <a:srgbClr val="000000"/>
                </a:solidFill>
                <a:effectLst/>
                <a:latin typeface="Calibri" panose="020F0502020204030204" pitchFamily="34" charset="0"/>
                <a:cs typeface="Calibri" panose="020F0502020204030204" pitchFamily="34" charset="0"/>
              </a:rPr>
              <a:t>Usernames are stored by their hash and a user can suggest its own username (unless it is already taken).</a:t>
            </a:r>
            <a:br>
              <a:rPr lang="en-US" sz="2400" b="0" i="0">
                <a:solidFill>
                  <a:srgbClr val="000000"/>
                </a:solidFill>
                <a:effectLst/>
                <a:latin typeface="Calibri" panose="020F0502020204030204" pitchFamily="34" charset="0"/>
                <a:cs typeface="Calibri" panose="020F0502020204030204" pitchFamily="34" charset="0"/>
              </a:rPr>
            </a:br>
            <a:r>
              <a:rPr lang="en-US" sz="2400" b="0" i="0">
                <a:solidFill>
                  <a:srgbClr val="000000"/>
                </a:solidFill>
                <a:effectLst/>
                <a:latin typeface="Calibri" panose="020F0502020204030204" pitchFamily="34" charset="0"/>
                <a:cs typeface="Calibri" panose="020F0502020204030204" pitchFamily="34" charset="0"/>
              </a:rPr>
              <a:t>Plus, looking at java/lang/String.hashCode() implementation, it is easy to observe that it is NOT a cryptographic hash function (</a:t>
            </a:r>
            <a:r>
              <a:rPr lang="en-US" sz="2400" b="0" i="0" u="sng">
                <a:solidFill>
                  <a:srgbClr val="0071C5"/>
                </a:solidFill>
                <a:effectLst/>
                <a:latin typeface="Calibri" panose="020F0502020204030204" pitchFamily="34" charset="0"/>
                <a:cs typeface="Calibri" panose="020F0502020204030204" pitchFamily="34" charset="0"/>
                <a:hlinkClick r:id="rId3" tooltip="https://en.wikipedia.org/wiki/Cryptographic_hash_function)."/>
              </a:rPr>
              <a:t>https://en.wikipedia.org/wiki/Cryptographic_hash_function).</a:t>
            </a:r>
            <a:br>
              <a:rPr lang="en-US" sz="2400" b="0" i="0">
                <a:solidFill>
                  <a:srgbClr val="000000"/>
                </a:solidFill>
                <a:effectLst/>
                <a:latin typeface="Calibri" panose="020F0502020204030204" pitchFamily="34" charset="0"/>
                <a:cs typeface="Calibri" panose="020F0502020204030204" pitchFamily="34" charset="0"/>
              </a:rPr>
            </a:br>
            <a:endParaRPr lang="en-US" sz="2400" b="0" i="0">
              <a:solidFill>
                <a:srgbClr val="000000"/>
              </a:solidFill>
              <a:effectLst/>
              <a:latin typeface="Calibri" panose="020F0502020204030204" pitchFamily="34" charset="0"/>
              <a:cs typeface="Calibri" panose="020F0502020204030204" pitchFamily="34" charset="0"/>
            </a:endParaRPr>
          </a:p>
          <a:p>
            <a:pPr algn="l"/>
            <a:r>
              <a:rPr lang="en-US" sz="2400" b="0" i="0">
                <a:solidFill>
                  <a:srgbClr val="000000"/>
                </a:solidFill>
                <a:effectLst/>
                <a:latin typeface="Calibri" panose="020F0502020204030204" pitchFamily="34" charset="0"/>
                <a:cs typeface="Calibri" panose="020F0502020204030204" pitchFamily="34" charset="0"/>
              </a:rPr>
              <a:t>Meaning, it would be quite easy to find a hash collision (another username that would result in the same hash) to Bob's username, and ask for that username. Finding such a collision (in this case) can be done by simple math.</a:t>
            </a:r>
            <a:br>
              <a:rPr lang="en-US" sz="2400" b="0" i="0">
                <a:solidFill>
                  <a:srgbClr val="000000"/>
                </a:solidFill>
                <a:effectLst/>
                <a:latin typeface="Calibri" panose="020F0502020204030204" pitchFamily="34" charset="0"/>
                <a:cs typeface="Calibri" panose="020F0502020204030204" pitchFamily="34" charset="0"/>
              </a:rPr>
            </a:br>
            <a:r>
              <a:rPr lang="en-US" sz="2400" b="0" i="0">
                <a:solidFill>
                  <a:srgbClr val="000000"/>
                </a:solidFill>
                <a:effectLst/>
                <a:latin typeface="Calibri" panose="020F0502020204030204" pitchFamily="34" charset="0"/>
                <a:cs typeface="Calibri" panose="020F0502020204030204" pitchFamily="34" charset="0"/>
              </a:rPr>
              <a:t>After registering with one of those usernames, Mihai can ask to sell all of the stocks, so Bob will get the lowest price he could for those vested shares.</a:t>
            </a:r>
          </a:p>
          <a:p>
            <a:pPr algn="l"/>
            <a:r>
              <a:rPr lang="en-US" sz="2400" b="0" i="0">
                <a:solidFill>
                  <a:srgbClr val="000000"/>
                </a:solidFill>
                <a:effectLst/>
                <a:latin typeface="Calibri" panose="020F0502020204030204" pitchFamily="34" charset="0"/>
                <a:cs typeface="Calibri" panose="020F0502020204030204" pitchFamily="34" charset="0"/>
              </a:rPr>
              <a:t>Visit </a:t>
            </a:r>
            <a:r>
              <a:rPr lang="en-US" sz="2400" b="0" i="0" u="sng">
                <a:solidFill>
                  <a:srgbClr val="0071C5"/>
                </a:solidFill>
                <a:effectLst/>
                <a:latin typeface="Calibri" panose="020F0502020204030204" pitchFamily="34" charset="0"/>
                <a:cs typeface="Calibri" panose="020F0502020204030204" pitchFamily="34" charset="0"/>
                <a:hlinkClick r:id="rId4"/>
              </a:rPr>
              <a:t>https://ideone.com/GGAA8d</a:t>
            </a:r>
            <a:r>
              <a:rPr lang="en-US" sz="2400" b="0" i="0">
                <a:solidFill>
                  <a:srgbClr val="000000"/>
                </a:solidFill>
                <a:effectLst/>
                <a:latin typeface="Calibri" panose="020F0502020204030204" pitchFamily="34" charset="0"/>
                <a:cs typeface="Calibri" panose="020F0502020204030204" pitchFamily="34" charset="0"/>
              </a:rPr>
              <a:t> to find some examples for username collisions.</a:t>
            </a:r>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14</a:t>
            </a:fld>
            <a:endParaRPr lang="en-US"/>
          </a:p>
        </p:txBody>
      </p:sp>
    </p:spTree>
    <p:extLst>
      <p:ext uri="{BB962C8B-B14F-4D97-AF65-F5344CB8AC3E}">
        <p14:creationId xmlns:p14="http://schemas.microsoft.com/office/powerpoint/2010/main" val="339622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Source Sans Pro" panose="020B0503030403020204" pitchFamily="34" charset="0"/>
              </a:rPr>
              <a:t>Un concept legat de functii hash criptografice sunt </a:t>
            </a:r>
            <a:r>
              <a:rPr lang="en-US" b="0" i="0" u="sng">
                <a:solidFill>
                  <a:srgbClr val="54008C"/>
                </a:solidFill>
                <a:effectLst/>
                <a:latin typeface="Source Sans Pro" panose="020B0503030403020204" pitchFamily="34" charset="0"/>
                <a:hlinkClick r:id="rId3"/>
              </a:rPr>
              <a:t>key derivation functions</a:t>
            </a:r>
            <a:r>
              <a:rPr lang="en-US" b="0" i="0">
                <a:solidFill>
                  <a:srgbClr val="000000"/>
                </a:solidFill>
                <a:effectLst/>
                <a:latin typeface="Source Sans Pro" panose="020B0503030403020204" pitchFamily="34" charset="0"/>
              </a:rPr>
              <a:t> (KDFs). Acestea sunt folosite pentru un numar de aplicatii, incluzand producerea unui output de lungime fixa pentru a il folosi ca si CHEIE in alti algoritmi de criptare, De obicei, calculul KDFs este incet in mod deliberat, pentru a face mai dificile </a:t>
            </a:r>
            <a:r>
              <a:rPr lang="en-US" b="1" i="0">
                <a:solidFill>
                  <a:srgbClr val="000000"/>
                </a:solidFill>
                <a:effectLst/>
                <a:latin typeface="Source Sans Pro" panose="020B0503030403020204" pitchFamily="34" charset="0"/>
              </a:rPr>
              <a:t>/ slow down offline brute-force attacks. </a:t>
            </a:r>
          </a:p>
          <a:p>
            <a:endParaRPr lang="en-US" b="1" i="0">
              <a:solidFill>
                <a:srgbClr val="000000"/>
              </a:solidFill>
              <a:effectLst/>
              <a:latin typeface="Source Sans Pro" panose="020B0503030403020204" pitchFamily="34" charset="0"/>
            </a:endParaRPr>
          </a:p>
          <a:p>
            <a:r>
              <a:rPr lang="en-US" b="0" i="0">
                <a:solidFill>
                  <a:srgbClr val="000000"/>
                </a:solidFill>
                <a:effectLst/>
                <a:latin typeface="Source Sans Pro" panose="020B0503030403020204" pitchFamily="34" charset="0"/>
              </a:rPr>
              <a:t>PBKDF2 = password based key derivation function</a:t>
            </a:r>
          </a:p>
          <a:p>
            <a:endParaRPr lang="en-US" b="0" i="0">
              <a:solidFill>
                <a:srgbClr val="000000"/>
              </a:solidFill>
              <a:effectLst/>
              <a:latin typeface="Source Sans Pro" panose="020B0503030403020204" pitchFamily="34" charset="0"/>
            </a:endParaRPr>
          </a:p>
          <a:p>
            <a:pPr algn="l"/>
            <a:r>
              <a:rPr lang="en-US" b="1" i="0">
                <a:solidFill>
                  <a:srgbClr val="000000"/>
                </a:solidFill>
                <a:effectLst/>
                <a:latin typeface="Source Sans Pro" panose="020B0503030403020204" pitchFamily="34" charset="0"/>
              </a:rPr>
              <a:t>Applications</a:t>
            </a:r>
          </a:p>
          <a:p>
            <a:pPr algn="l">
              <a:buFont typeface="Arial" panose="020B0604020202020204" pitchFamily="34" charset="0"/>
              <a:buChar char="•"/>
            </a:pPr>
            <a:r>
              <a:rPr lang="en-US" b="0" i="0">
                <a:solidFill>
                  <a:srgbClr val="000000"/>
                </a:solidFill>
                <a:effectLst/>
                <a:latin typeface="Source Sans Pro" panose="020B0503030403020204" pitchFamily="34" charset="0"/>
              </a:rPr>
              <a:t>Producing keys from passphrases for use in other cryptographic algorithms / producerea cheilor din passphrases pentru folosire in alti algoritmi criptografici (e.g. symmetric cryptography).</a:t>
            </a:r>
          </a:p>
          <a:p>
            <a:pPr algn="l">
              <a:buFont typeface="Arial" panose="020B0604020202020204" pitchFamily="34" charset="0"/>
              <a:buChar char="•"/>
            </a:pPr>
            <a:r>
              <a:rPr lang="en-US" b="0" i="0">
                <a:solidFill>
                  <a:srgbClr val="000000"/>
                </a:solidFill>
                <a:effectLst/>
                <a:latin typeface="Source Sans Pro" panose="020B0503030403020204" pitchFamily="34" charset="0"/>
              </a:rPr>
              <a:t>Storing login credentials: a stoca parolele in clar nu este o practica buna. Cel mai correct este sa generam si sa stocam un SALT aleator pentru fiecare utilizator si apoi sa stocam KDF(password + salt). Verificarea loginului se face prin re-calcularea KDF data fiind parola introdusa de utilizator si sarea/SALT stocata.</a:t>
            </a:r>
          </a:p>
          <a:p>
            <a:endParaRPr lang="en-US"/>
          </a:p>
        </p:txBody>
      </p:sp>
      <p:sp>
        <p:nvSpPr>
          <p:cNvPr id="4" name="Slide Number Placeholder 3"/>
          <p:cNvSpPr>
            <a:spLocks noGrp="1"/>
          </p:cNvSpPr>
          <p:nvPr>
            <p:ph type="sldNum" sz="quarter" idx="5"/>
          </p:nvPr>
        </p:nvSpPr>
        <p:spPr/>
        <p:txBody>
          <a:bodyPr/>
          <a:lstStyle/>
          <a:p>
            <a:fld id="{43D92567-D7D7-4223-A842-9A06E6D4E1F9}" type="slidenum">
              <a:rPr lang="en-US" smtClean="0"/>
              <a:t>15</a:t>
            </a:fld>
            <a:endParaRPr lang="en-US"/>
          </a:p>
        </p:txBody>
      </p:sp>
    </p:spTree>
    <p:extLst>
      <p:ext uri="{BB962C8B-B14F-4D97-AF65-F5344CB8AC3E}">
        <p14:creationId xmlns:p14="http://schemas.microsoft.com/office/powerpoint/2010/main" val="197991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normAutofit/>
          </a:bodyPr>
          <a:lstStyle>
            <a:lvl1pPr algn="l">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58416563-7D8F-564E-27F8-0E4D1B747729}"/>
              </a:ext>
            </a:extLst>
          </p:cNvPr>
          <p:cNvSpPr/>
          <p:nvPr userDrawn="1"/>
        </p:nvSpPr>
        <p:spPr>
          <a:xfrm>
            <a:off x="2129801" y="5866914"/>
            <a:ext cx="4232853" cy="615553"/>
          </a:xfrm>
          <a:prstGeom prst="rect">
            <a:avLst/>
          </a:prstGeom>
        </p:spPr>
        <p:txBody>
          <a:bodyPr wrap="square">
            <a:spAutoFit/>
          </a:bodyPr>
          <a:lstStyle/>
          <a:p>
            <a:pPr algn="ctr"/>
            <a:r>
              <a:rPr lang="en-US" sz="12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InProTEd  </a:t>
            </a:r>
          </a:p>
          <a:p>
            <a:pPr algn="ctr"/>
            <a:r>
              <a:rPr lang="en-US" sz="12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I</a:t>
            </a:r>
            <a:r>
              <a:rPr lang="en-US" sz="12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nternational </a:t>
            </a:r>
            <a:r>
              <a:rPr lang="en-US" sz="12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Pro</a:t>
            </a:r>
            <a:r>
              <a:rPr lang="en-US" sz="12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fessionals for </a:t>
            </a:r>
            <a:r>
              <a:rPr lang="en-US" sz="12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T</a:t>
            </a:r>
            <a:r>
              <a:rPr lang="en-US" sz="12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echnology and </a:t>
            </a:r>
            <a:r>
              <a:rPr lang="en-US" sz="12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Ed</a:t>
            </a:r>
            <a:r>
              <a:rPr lang="en-US" sz="12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ucation</a:t>
            </a:r>
            <a:r>
              <a:rPr lang="en-US" sz="10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	</a:t>
            </a:r>
          </a:p>
        </p:txBody>
      </p:sp>
      <p:pic>
        <p:nvPicPr>
          <p:cNvPr id="6" name="Picture 4" descr="Mobirise">
            <a:extLst>
              <a:ext uri="{FF2B5EF4-FFF2-40B4-BE49-F238E27FC236}">
                <a16:creationId xmlns:a16="http://schemas.microsoft.com/office/drawing/2014/main" id="{BAA87DB1-F6CF-F961-CE85-E5291178F8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6381" y="4994695"/>
            <a:ext cx="1561826" cy="1317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285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73878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273306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Lst>
          </p:cNvPr>
          <p:cNvSpPr/>
          <p:nvPr userDrawn="1"/>
        </p:nvSpPr>
        <p:spPr>
          <a:xfrm>
            <a:off x="806922" y="464127"/>
            <a:ext cx="10936626" cy="54190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87516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454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217767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2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3245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2449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40" userDrawn="1">
          <p15:clr>
            <a:srgbClr val="FBAE40"/>
          </p15:clr>
        </p15:guide>
        <p15:guide id="3" pos="71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a:solidFill>
                  <a:schemeClr val="accent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207693582"/>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a:solidFill>
                  <a:schemeClr val="accent1"/>
                </a:solidFill>
                <a:latin typeface="Arial" panose="020B0604020202020204" pitchFamily="34" charset="0"/>
                <a:cs typeface="Arial" panose="020B0604020202020204" pitchFamily="34" charset="0"/>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414725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0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3200">
                <a:solidFill>
                  <a:schemeClr val="accent1"/>
                </a:solidFill>
                <a:latin typeface="Arial" panose="020B0604020202020204" pitchFamily="34" charset="0"/>
                <a:cs typeface="Arial" panose="020B0604020202020204" pitchFamily="34" charset="0"/>
              </a:defRPr>
            </a:lvl1pPr>
            <a:lvl2pPr marL="457200" indent="0">
              <a:buNone/>
              <a:defRPr/>
            </a:lvl2pPr>
          </a:lstStyle>
          <a:p>
            <a:pPr lvl="0"/>
            <a:r>
              <a:rPr lang="en-US"/>
              <a:t>Click to edit Master text styles</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466431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a:p>
        </p:txBody>
      </p:sp>
    </p:spTree>
    <p:extLst>
      <p:ext uri="{BB962C8B-B14F-4D97-AF65-F5344CB8AC3E}">
        <p14:creationId xmlns:p14="http://schemas.microsoft.com/office/powerpoint/2010/main" val="329903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35BF41EA-3085-473A-967C-3157944804D0}"/>
              </a:ext>
            </a:extLst>
          </p:cNvPr>
          <p:cNvSpPr/>
          <p:nvPr userDrawn="1"/>
        </p:nvSpPr>
        <p:spPr>
          <a:xfrm>
            <a:off x="0" y="6393292"/>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02FB4E28-8FF4-469D-9172-AA2B2441695C}"/>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51B6E8EF-3C09-431E-AABF-712F77C9A26E}"/>
              </a:ext>
            </a:extLst>
          </p:cNvPr>
          <p:cNvSpPr/>
          <p:nvPr userDrawn="1"/>
        </p:nvSpPr>
        <p:spPr>
          <a:xfrm>
            <a:off x="2687973" y="6460712"/>
            <a:ext cx="7557568" cy="261610"/>
          </a:xfrm>
          <a:prstGeom prst="rect">
            <a:avLst/>
          </a:prstGeom>
        </p:spPr>
        <p:txBody>
          <a:bodyPr wrap="square">
            <a:spAutoFit/>
          </a:bodyPr>
          <a:lstStyle/>
          <a:p>
            <a:pPr algn="ctr"/>
            <a:r>
              <a:rPr lang="en-US" sz="1100"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2023 Copyright © by InProTEd – </a:t>
            </a:r>
            <a:r>
              <a:rPr lang="en-US" sz="1100"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I</a:t>
            </a:r>
            <a:r>
              <a:rPr lang="en-US" sz="1100"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nternational </a:t>
            </a:r>
            <a:r>
              <a:rPr lang="en-US" sz="1100"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Pro</a:t>
            </a:r>
            <a:r>
              <a:rPr lang="en-US" sz="1100"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fessionals for </a:t>
            </a:r>
            <a:r>
              <a:rPr lang="en-US" sz="1100"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T</a:t>
            </a:r>
            <a:r>
              <a:rPr lang="en-US" sz="1100"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echnology and </a:t>
            </a:r>
            <a:r>
              <a:rPr lang="en-US" sz="1100" b="1"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Ed</a:t>
            </a:r>
            <a:r>
              <a:rPr lang="en-US" sz="1100" kern="0" baseline="0">
                <a:solidFill>
                  <a:schemeClr val="tx1"/>
                </a:solidFill>
                <a:latin typeface="Arial Nova Light" panose="020B0304020202020204" pitchFamily="34" charset="0"/>
                <a:ea typeface="Intel Clear" panose="020B0604020203020204" pitchFamily="34" charset="0"/>
                <a:cs typeface="Times New Roman" panose="02020603050405020304" pitchFamily="18" charset="0"/>
              </a:rPr>
              <a:t>ucation. All rights reserved </a:t>
            </a:r>
            <a:r>
              <a:rPr lang="en-US" sz="11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	</a:t>
            </a:r>
          </a:p>
        </p:txBody>
      </p:sp>
      <p:pic>
        <p:nvPicPr>
          <p:cNvPr id="1028" name="Picture 4" descr="Mobirise">
            <a:extLst>
              <a:ext uri="{FF2B5EF4-FFF2-40B4-BE49-F238E27FC236}">
                <a16:creationId xmlns:a16="http://schemas.microsoft.com/office/drawing/2014/main" id="{45BE5FC0-FB82-9FDE-0853-F3A8D3D4699B}"/>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533628" y="5791492"/>
            <a:ext cx="984177" cy="830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FFB7108-4A79-9F08-0C1C-C8E4AC978351}"/>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381000" y="5937983"/>
            <a:ext cx="1184831" cy="910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207673"/>
      </p:ext>
    </p:extLst>
  </p:cSld>
  <p:clrMap bg1="lt1" tx1="dk1" bg2="lt2" tx2="dk2" accent1="accent1" accent2="accent2" accent3="accent3" accent4="accent4" accent5="accent5" accent6="accent6" hlink="hlink" folHlink="folHlink"/>
  <p:sldLayoutIdLst>
    <p:sldLayoutId id="2147483657" r:id="rId1"/>
    <p:sldLayoutId id="2147483655" r:id="rId2"/>
    <p:sldLayoutId id="2147483654" r:id="rId3"/>
    <p:sldLayoutId id="2147483650" r:id="rId4"/>
    <p:sldLayoutId id="2147483658" r:id="rId5"/>
    <p:sldLayoutId id="2147483652" r:id="rId6"/>
    <p:sldLayoutId id="2147483659" r:id="rId7"/>
    <p:sldLayoutId id="2147483660" r:id="rId8"/>
    <p:sldLayoutId id="2147483662" r:id="rId9"/>
    <p:sldLayoutId id="2147483663" r:id="rId10"/>
    <p:sldLayoutId id="2147483665" r:id="rId11"/>
    <p:sldLayoutId id="2147483670" r:id="rId12"/>
    <p:sldLayoutId id="2147483671" r:id="rId13"/>
    <p:sldLayoutId id="2147483672" r:id="rId14"/>
  </p:sldLayoutIdLst>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valerieaurora.org/hash.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tutorialspoint.com/java/java_string_hashcode.ht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hyperlink" Target="https://ideone.com/GGAA8d"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0.wmf"/><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wmf"/><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tecadmin.net/install-openssl-on-window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hyperlink" Target="https://zh.m.wikipedia.org/wiki/File:Microsoft_logo.sv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nakedsecurity.sophos.com/2012/06/21/linkedin-slapped-with-5-million-class-action-suit-over-leaked-password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0.wmf"/><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DariusBuhai/FMI-Unibuc/blob/main/Year%20III/Semester%201/SSI/Laborator/Laboratorul%2012/SSI%20L12%20-%20Semnaturi%20electronice%20si%20certificate%20digitale.pdf" TargetMode="External"/><Relationship Id="rId2" Type="http://schemas.openxmlformats.org/officeDocument/2006/relationships/hyperlink" Target="https://missing.csail.mit.edu/2020/security"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Integer_factorization#cite_note-rsa768-3"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DariusBuhai/FMI-Unibuc/tree/main/Year%20III/Semester%201/SSI/Laborator/Laborator%2010"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ariusBuhai/FMI-Unibuc/tree/main/Year%20III/Semester%201/SSI/Laborator/Laborator%2010"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5.jpe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de.wikipedia.org/wiki/Signal_(Messenger)" TargetMode="External"/><Relationship Id="rId11" Type="http://schemas.openxmlformats.org/officeDocument/2006/relationships/hyperlink" Target="https://tesmail.org/cropped-locked-mail-512-blue-preview-png/" TargetMode="External"/><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hyperlink" Target="https://www.knowledge7.com/training/courses/core-computing/effective-git/" TargetMode="External"/><Relationship Id="rId9" Type="http://schemas.openxmlformats.org/officeDocument/2006/relationships/hyperlink" Target="https://universonokia.blogspot.com/2016/07/link-invito-gruppi-e-supporto-gif.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30.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20.wmf"/><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35.png"/><Relationship Id="rId4" Type="http://schemas.openxmlformats.org/officeDocument/2006/relationships/image" Target="../media/image34.wmf"/></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hyperlink" Target="mailto:monica@inproted.org"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courses.csail.mit.edu/6.857/" TargetMode="External"/><Relationship Id="rId2" Type="http://schemas.openxmlformats.org/officeDocument/2006/relationships/hyperlink" Target="https://css.csail.mit.edu/6.858/" TargetMode="External"/><Relationship Id="rId1" Type="http://schemas.openxmlformats.org/officeDocument/2006/relationships/slideLayout" Target="../slideLayouts/slideLayout5.xml"/><Relationship Id="rId5" Type="http://schemas.openxmlformats.org/officeDocument/2006/relationships/hyperlink" Target="https://www.schneier.com/blog/archives/2015/05/amateurs_produc.html" TargetMode="External"/><Relationship Id="rId4" Type="http://schemas.openxmlformats.org/officeDocument/2006/relationships/hyperlink" Target="https://courses.csail.mit.edu/6.857/2020/files/L02-Killian-lecture-slides-on-growth-of-cryptography.pdf"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Euclid%27s_Elements" TargetMode="External"/><Relationship Id="rId2" Type="http://schemas.openxmlformats.org/officeDocument/2006/relationships/hyperlink" Target="https://en.wikipedia.org/wiki/Euclidean_geometry" TargetMode="External"/><Relationship Id="rId1" Type="http://schemas.openxmlformats.org/officeDocument/2006/relationships/slideLayout" Target="../slideLayouts/slideLayout4.xml"/><Relationship Id="rId4" Type="http://schemas.openxmlformats.org/officeDocument/2006/relationships/hyperlink" Target="https://en.wikipedia.org/wiki/Euclidean_algorith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rail in crowded forest">
            <a:extLst>
              <a:ext uri="{FF2B5EF4-FFF2-40B4-BE49-F238E27FC236}">
                <a16:creationId xmlns:a16="http://schemas.microsoft.com/office/drawing/2014/main" id="{06CB5FAC-1B4A-B3D7-DF22-05492F3EC19A}"/>
              </a:ext>
            </a:extLst>
          </p:cNvPr>
          <p:cNvPicPr>
            <a:picLocks noChangeAspect="1"/>
          </p:cNvPicPr>
          <p:nvPr/>
        </p:nvPicPr>
        <p:blipFill>
          <a:blip r:embed="rId3">
            <a:extLst>
              <a:ext uri="{28A0092B-C50C-407E-A947-70E740481C1C}">
                <a14:useLocalDpi xmlns:a14="http://schemas.microsoft.com/office/drawing/2010/main" val="0"/>
              </a:ext>
            </a:extLst>
          </a:blip>
          <a:srcRect l="7867" r="7867"/>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79F4BE2-8E4A-4003-B816-9E34781F7E88}"/>
              </a:ext>
            </a:extLst>
          </p:cNvPr>
          <p:cNvSpPr>
            <a:spLocks noGrp="1"/>
          </p:cNvSpPr>
          <p:nvPr>
            <p:ph type="ctrTitle"/>
          </p:nvPr>
        </p:nvSpPr>
        <p:spPr>
          <a:xfrm>
            <a:off x="477980" y="1188929"/>
            <a:ext cx="6000312" cy="3204134"/>
          </a:xfrm>
        </p:spPr>
        <p:txBody>
          <a:bodyPr vert="horz" lIns="91440" tIns="45720" rIns="91440" bIns="45720" rtlCol="0" anchor="b">
            <a:normAutofit/>
          </a:bodyPr>
          <a:lstStyle/>
          <a:p>
            <a:pPr marL="0" marR="0">
              <a:spcBef>
                <a:spcPts val="0"/>
              </a:spcBef>
              <a:spcAft>
                <a:spcPts val="0"/>
              </a:spcAft>
            </a:pPr>
            <a:r>
              <a:rPr lang="en-US" sz="4800" i="1" kern="1400" spc="-50">
                <a:effectLst/>
                <a:latin typeface="Calibri" panose="020F0502020204030204" pitchFamily="34" charset="0"/>
                <a:ea typeface="Times New Roman" panose="02020603050405020304" pitchFamily="18" charset="0"/>
                <a:cs typeface="Times New Roman" panose="02020603050405020304" pitchFamily="18" charset="0"/>
              </a:rPr>
              <a:t>Intro to Cybersecurity</a:t>
            </a:r>
            <a:br>
              <a:rPr lang="en-US" sz="4800" kern="1400" spc="-50">
                <a:effectLst/>
                <a:latin typeface="Calibri" panose="020F0502020204030204" pitchFamily="34" charset="0"/>
                <a:ea typeface="Times New Roman" panose="02020603050405020304" pitchFamily="18" charset="0"/>
                <a:cs typeface="Times New Roman" panose="02020603050405020304" pitchFamily="18" charset="0"/>
              </a:rPr>
            </a:br>
            <a:br>
              <a:rPr lang="en-US" sz="4800" kern="1400" spc="-50">
                <a:effectLst/>
                <a:latin typeface="Calibri" panose="020F0502020204030204" pitchFamily="34" charset="0"/>
                <a:ea typeface="Times New Roman" panose="02020603050405020304" pitchFamily="18" charset="0"/>
                <a:cs typeface="Times New Roman" panose="02020603050405020304" pitchFamily="18" charset="0"/>
              </a:rPr>
            </a:br>
            <a:r>
              <a:rPr lang="en-US" sz="4800" kern="1400" spc="-50">
                <a:latin typeface="Calibri" panose="020F0502020204030204" pitchFamily="34" charset="0"/>
                <a:ea typeface="Times New Roman" panose="02020603050405020304" pitchFamily="18" charset="0"/>
                <a:cs typeface="Times New Roman" panose="02020603050405020304" pitchFamily="18" charset="0"/>
              </a:rPr>
              <a:t>O </a:t>
            </a:r>
            <a:r>
              <a:rPr lang="en-US" sz="4800" kern="1400" spc="-50" err="1">
                <a:latin typeface="Calibri" panose="020F0502020204030204" pitchFamily="34" charset="0"/>
                <a:ea typeface="Times New Roman" panose="02020603050405020304" pitchFamily="18" charset="0"/>
                <a:cs typeface="Times New Roman" panose="02020603050405020304" pitchFamily="18" charset="0"/>
              </a:rPr>
              <a:t>e</a:t>
            </a:r>
            <a:r>
              <a:rPr lang="en-US" sz="4800" kern="1400" spc="-50" err="1">
                <a:effectLst/>
                <a:latin typeface="Calibri" panose="020F0502020204030204" pitchFamily="34" charset="0"/>
                <a:ea typeface="Times New Roman" panose="02020603050405020304" pitchFamily="18" charset="0"/>
                <a:cs typeface="Times New Roman" panose="02020603050405020304" pitchFamily="18" charset="0"/>
              </a:rPr>
              <a:t>xcursie</a:t>
            </a:r>
            <a:r>
              <a:rPr lang="en-US" sz="4800" kern="1400" spc="-50">
                <a:effectLst/>
                <a:latin typeface="Calibri" panose="020F0502020204030204" pitchFamily="34" charset="0"/>
                <a:ea typeface="Times New Roman" panose="02020603050405020304" pitchFamily="18" charset="0"/>
                <a:cs typeface="Times New Roman" panose="02020603050405020304" pitchFamily="18" charset="0"/>
              </a:rPr>
              <a:t> pe cărările securităţii informatice </a:t>
            </a:r>
            <a:endParaRPr lang="en-US" sz="4800" kern="1400" spc="-5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subTitle" idx="1"/>
          </p:nvPr>
        </p:nvSpPr>
        <p:spPr>
          <a:xfrm>
            <a:off x="477980" y="4872922"/>
            <a:ext cx="6969422" cy="1208141"/>
          </a:xfrm>
        </p:spPr>
        <p:txBody>
          <a:bodyPr vert="horz" lIns="91440" tIns="45720" rIns="91440" bIns="45720" rtlCol="0">
            <a:normAutofit/>
          </a:bodyPr>
          <a:lstStyle/>
          <a:p>
            <a:r>
              <a:rPr lang="en-US" sz="1600" i="1"/>
              <a:t>July 28</a:t>
            </a:r>
            <a:r>
              <a:rPr lang="en-US" sz="1600" i="1" baseline="30000"/>
              <a:t>th</a:t>
            </a:r>
            <a:r>
              <a:rPr lang="en-US" sz="1600" i="1"/>
              <a:t> 2023</a:t>
            </a:r>
          </a:p>
          <a:p>
            <a:r>
              <a:rPr lang="en-US" sz="1600" i="1"/>
              <a:t>Monica Ene-Pietrosanu</a:t>
            </a:r>
            <a:endParaRPr lang="en-US" sz="320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3390140D-50BE-CFB4-35D0-0EA64A9DC72D}"/>
              </a:ext>
            </a:extLst>
          </p:cNvPr>
          <p:cNvSpPr/>
          <p:nvPr/>
        </p:nvSpPr>
        <p:spPr>
          <a:xfrm>
            <a:off x="280662" y="6437811"/>
            <a:ext cx="6015646" cy="246221"/>
          </a:xfrm>
          <a:prstGeom prst="rect">
            <a:avLst/>
          </a:prstGeom>
        </p:spPr>
        <p:txBody>
          <a:bodyPr wrap="square">
            <a:spAutoFit/>
          </a:bodyPr>
          <a:lstStyle/>
          <a:p>
            <a:pPr algn="ctr"/>
            <a:r>
              <a:rPr lang="en-US" sz="10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Copyright © by InProTEd – </a:t>
            </a:r>
            <a:r>
              <a:rPr lang="en-US" sz="10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I</a:t>
            </a:r>
            <a:r>
              <a:rPr lang="en-US" sz="10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nternational </a:t>
            </a:r>
            <a:r>
              <a:rPr lang="en-US" sz="10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Pro</a:t>
            </a:r>
            <a:r>
              <a:rPr lang="en-US" sz="10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fessionals for </a:t>
            </a:r>
            <a:r>
              <a:rPr lang="en-US" sz="10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T</a:t>
            </a:r>
            <a:r>
              <a:rPr lang="en-US" sz="10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echnology and </a:t>
            </a:r>
            <a:r>
              <a:rPr lang="en-US" sz="1000" b="1"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Ed</a:t>
            </a:r>
            <a:r>
              <a:rPr lang="en-US" sz="1000" kern="0" baseline="0">
                <a:solidFill>
                  <a:schemeClr val="tx1"/>
                </a:solidFill>
                <a:latin typeface="Arial" panose="020B0604020202020204" pitchFamily="34" charset="0"/>
                <a:ea typeface="Intel Clear" panose="020B0604020203020204" pitchFamily="34" charset="0"/>
                <a:cs typeface="Times New Roman" panose="02020603050405020304" pitchFamily="18" charset="0"/>
              </a:rPr>
              <a:t>ucation	</a:t>
            </a:r>
          </a:p>
        </p:txBody>
      </p:sp>
      <p:pic>
        <p:nvPicPr>
          <p:cNvPr id="4" name="Picture 4" descr="Mobirise">
            <a:extLst>
              <a:ext uri="{FF2B5EF4-FFF2-40B4-BE49-F238E27FC236}">
                <a16:creationId xmlns:a16="http://schemas.microsoft.com/office/drawing/2014/main" id="{C4007624-BFCC-71EC-61A1-EE57546BC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84" y="181657"/>
            <a:ext cx="1254446" cy="10584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3C291D0-9AF7-9E22-C1EE-EADE636DE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337901"/>
            <a:ext cx="1794843" cy="134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373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1EED-9D1E-9DCC-DCB2-191108F64DED}"/>
              </a:ext>
            </a:extLst>
          </p:cNvPr>
          <p:cNvSpPr>
            <a:spLocks noGrp="1"/>
          </p:cNvSpPr>
          <p:nvPr>
            <p:ph type="title"/>
          </p:nvPr>
        </p:nvSpPr>
        <p:spPr/>
        <p:txBody>
          <a:bodyPr/>
          <a:lstStyle/>
          <a:p>
            <a:r>
              <a:rPr lang="en-US"/>
              <a:t>Man in the Middle Attacks </a:t>
            </a:r>
          </a:p>
        </p:txBody>
      </p:sp>
      <p:sp>
        <p:nvSpPr>
          <p:cNvPr id="4" name="AutoShape 2">
            <a:extLst>
              <a:ext uri="{FF2B5EF4-FFF2-40B4-BE49-F238E27FC236}">
                <a16:creationId xmlns:a16="http://schemas.microsoft.com/office/drawing/2014/main" id="{BD7829D8-1969-42AB-6A7B-B9FDD91D99ED}"/>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t>traficul poate fi interceptat</a:t>
            </a:r>
          </a:p>
          <a:p>
            <a:pPr lvl="1"/>
            <a:r>
              <a:rPr lang="en-US"/>
              <a:t>switch, ruter </a:t>
            </a:r>
          </a:p>
          <a:p>
            <a:pPr lvl="1"/>
            <a:r>
              <a:rPr lang="en-US"/>
              <a:t>atacuri de redirectare </a:t>
            </a:r>
          </a:p>
          <a:p>
            <a:r>
              <a:rPr lang="en-US"/>
              <a:t>un atacator poate investiga și modifica pachetele de rețea </a:t>
            </a:r>
          </a:p>
          <a:p>
            <a:r>
              <a:rPr lang="en-US"/>
              <a:t>un atacator poate impersona celălalt capăt al conversației</a:t>
            </a:r>
          </a:p>
        </p:txBody>
      </p:sp>
      <p:pic>
        <p:nvPicPr>
          <p:cNvPr id="6" name="Picture 5">
            <a:extLst>
              <a:ext uri="{FF2B5EF4-FFF2-40B4-BE49-F238E27FC236}">
                <a16:creationId xmlns:a16="http://schemas.microsoft.com/office/drawing/2014/main" id="{30FDB1DF-D1DE-7B9F-C15F-5CF232ED8A84}"/>
              </a:ext>
            </a:extLst>
          </p:cNvPr>
          <p:cNvPicPr>
            <a:picLocks noChangeAspect="1"/>
          </p:cNvPicPr>
          <p:nvPr/>
        </p:nvPicPr>
        <p:blipFill>
          <a:blip r:embed="rId2"/>
          <a:stretch>
            <a:fillRect/>
          </a:stretch>
        </p:blipFill>
        <p:spPr>
          <a:xfrm>
            <a:off x="3311091" y="3971423"/>
            <a:ext cx="7682844" cy="2407291"/>
          </a:xfrm>
          <a:prstGeom prst="rect">
            <a:avLst/>
          </a:prstGeom>
        </p:spPr>
      </p:pic>
    </p:spTree>
    <p:extLst>
      <p:ext uri="{BB962C8B-B14F-4D97-AF65-F5344CB8AC3E}">
        <p14:creationId xmlns:p14="http://schemas.microsoft.com/office/powerpoint/2010/main" val="21950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14D6-91B3-2845-9AE8-7E727CB14C43}"/>
              </a:ext>
            </a:extLst>
          </p:cNvPr>
          <p:cNvSpPr>
            <a:spLocks noGrp="1"/>
          </p:cNvSpPr>
          <p:nvPr>
            <p:ph type="title"/>
          </p:nvPr>
        </p:nvSpPr>
        <p:spPr/>
        <p:txBody>
          <a:bodyPr>
            <a:normAutofit fontScale="90000"/>
          </a:bodyPr>
          <a:lstStyle/>
          <a:p>
            <a:r>
              <a:rPr lang="en-US"/>
              <a:t>Cryptography Basics / </a:t>
            </a:r>
            <a:br>
              <a:rPr lang="en-US"/>
            </a:br>
            <a:r>
              <a:rPr lang="en-US" sz="3600"/>
              <a:t>Elemente de criptografie</a:t>
            </a:r>
          </a:p>
        </p:txBody>
      </p:sp>
    </p:spTree>
    <p:extLst>
      <p:ext uri="{BB962C8B-B14F-4D97-AF65-F5344CB8AC3E}">
        <p14:creationId xmlns:p14="http://schemas.microsoft.com/office/powerpoint/2010/main" val="610949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3D0F-057A-E60C-3370-34EE81E7022A}"/>
              </a:ext>
            </a:extLst>
          </p:cNvPr>
          <p:cNvSpPr>
            <a:spLocks noGrp="1"/>
          </p:cNvSpPr>
          <p:nvPr>
            <p:ph type="title"/>
          </p:nvPr>
        </p:nvSpPr>
        <p:spPr>
          <a:xfrm>
            <a:off x="380999" y="221694"/>
            <a:ext cx="11811001" cy="1199822"/>
          </a:xfrm>
        </p:spPr>
        <p:txBody>
          <a:bodyPr>
            <a:normAutofit/>
          </a:bodyPr>
          <a:lstStyle/>
          <a:p>
            <a:r>
              <a:rPr lang="en-US" sz="3200"/>
              <a:t>Cryptographic Hash Functions / </a:t>
            </a:r>
            <a:r>
              <a:rPr lang="en-US" sz="2000"/>
              <a:t>Func</a:t>
            </a:r>
            <a:r>
              <a:rPr lang="en-US" sz="2000" b="0" i="0">
                <a:solidFill>
                  <a:srgbClr val="4D5156"/>
                </a:solidFill>
                <a:effectLst/>
                <a:latin typeface="Roboto" panose="02000000000000000000" pitchFamily="2" charset="0"/>
              </a:rPr>
              <a:t>ț</a:t>
            </a:r>
            <a:r>
              <a:rPr lang="en-US" sz="2000"/>
              <a:t>ii hash criptografice</a:t>
            </a:r>
            <a:endParaRPr lang="en-US" sz="3200"/>
          </a:p>
        </p:txBody>
      </p:sp>
      <p:sp>
        <p:nvSpPr>
          <p:cNvPr id="3" name="Content Placeholder 2">
            <a:extLst>
              <a:ext uri="{FF2B5EF4-FFF2-40B4-BE49-F238E27FC236}">
                <a16:creationId xmlns:a16="http://schemas.microsoft.com/office/drawing/2014/main" id="{0D96714A-FE97-39DF-424D-0E68C41C0774}"/>
              </a:ext>
            </a:extLst>
          </p:cNvPr>
          <p:cNvSpPr>
            <a:spLocks noGrp="1"/>
          </p:cNvSpPr>
          <p:nvPr>
            <p:ph idx="1"/>
          </p:nvPr>
        </p:nvSpPr>
        <p:spPr/>
        <p:txBody>
          <a:bodyPr>
            <a:normAutofit/>
          </a:bodyPr>
          <a:lstStyle/>
          <a:p>
            <a:pPr marL="0" indent="0">
              <a:buNone/>
            </a:pPr>
            <a:r>
              <a:rPr lang="en-US"/>
              <a:t>Proprietatile unei functii hash </a:t>
            </a:r>
            <a:r>
              <a:rPr lang="en-US" b="1"/>
              <a:t>criptografice</a:t>
            </a:r>
          </a:p>
          <a:p>
            <a:pPr lvl="1"/>
            <a:r>
              <a:rPr lang="en-US"/>
              <a:t>Determinista</a:t>
            </a:r>
          </a:p>
          <a:p>
            <a:pPr lvl="1"/>
            <a:r>
              <a:rPr lang="en-US"/>
              <a:t>Neinversabila</a:t>
            </a:r>
          </a:p>
          <a:p>
            <a:pPr lvl="1"/>
            <a:r>
              <a:rPr lang="en-US"/>
              <a:t>Rezistenta la coliziuni / collision resistant</a:t>
            </a:r>
          </a:p>
          <a:p>
            <a:pPr lvl="2"/>
            <a:r>
              <a:rPr lang="en-US" i="1"/>
              <a:t>H(input1) != H(input2) daca input1 != input2</a:t>
            </a:r>
            <a:endParaRPr lang="en-US" b="1" i="1"/>
          </a:p>
          <a:p>
            <a:pPr marL="0" indent="0">
              <a:buNone/>
            </a:pPr>
            <a:r>
              <a:rPr lang="en-US"/>
              <a:t>Aplicatii: </a:t>
            </a:r>
          </a:p>
          <a:p>
            <a:pPr marL="914400" lvl="1" indent="-457200">
              <a:buAutoNum type="arabicPeriod"/>
            </a:pPr>
            <a:r>
              <a:rPr lang="en-US"/>
              <a:t>GIT</a:t>
            </a:r>
          </a:p>
          <a:p>
            <a:pPr marL="914400" lvl="2" indent="0">
              <a:buNone/>
            </a:pPr>
            <a:r>
              <a:rPr lang="en-US"/>
              <a:t>Git log -&gt; commit IDs – identificatori unici, calculati cu SHA1. De ce este important? </a:t>
            </a:r>
          </a:p>
          <a:p>
            <a:pPr marL="457200" lvl="1" indent="0">
              <a:buNone/>
            </a:pPr>
            <a:r>
              <a:rPr lang="en-US"/>
              <a:t>2. Distributii de produse software si mirrors copies (untrusted)</a:t>
            </a:r>
          </a:p>
          <a:p>
            <a:pPr marL="457200" lvl="1" indent="0">
              <a:buNone/>
            </a:pPr>
            <a:endParaRPr lang="en-US"/>
          </a:p>
        </p:txBody>
      </p:sp>
      <p:sp>
        <p:nvSpPr>
          <p:cNvPr id="4" name="Text Placeholder 3">
            <a:extLst>
              <a:ext uri="{FF2B5EF4-FFF2-40B4-BE49-F238E27FC236}">
                <a16:creationId xmlns:a16="http://schemas.microsoft.com/office/drawing/2014/main" id="{66A159F4-AB0E-7527-8B41-477D9013F4C0}"/>
              </a:ext>
            </a:extLst>
          </p:cNvPr>
          <p:cNvSpPr>
            <a:spLocks noGrp="1"/>
          </p:cNvSpPr>
          <p:nvPr>
            <p:ph type="body" sz="quarter" idx="10"/>
          </p:nvPr>
        </p:nvSpPr>
        <p:spPr/>
        <p:txBody>
          <a:bodyPr vert="horz" lIns="91440" tIns="45720" rIns="91440" bIns="45720" rtlCol="0" anchor="t">
            <a:noAutofit/>
          </a:bodyPr>
          <a:lstStyle/>
          <a:p>
            <a:r>
              <a:rPr lang="en-US" sz="2000" b="1">
                <a:latin typeface="Courier New"/>
                <a:cs typeface="Courier New"/>
              </a:rPr>
              <a:t>hash(value: array&lt;byte&gt;) </a:t>
            </a:r>
            <a:r>
              <a:rPr lang="en-US" sz="2000" b="1">
                <a:latin typeface="Intel Clear Light" panose="020B0404020203020204" pitchFamily="34" charset="0"/>
                <a:ea typeface="Intel Clear Light" panose="020B0404020203020204" pitchFamily="34" charset="0"/>
                <a:cs typeface="Intel Clear Light" panose="020B0404020203020204" pitchFamily="34" charset="0"/>
              </a:rPr>
              <a:t>→</a:t>
            </a:r>
            <a:r>
              <a:rPr lang="en-US" sz="2000" b="1">
                <a:latin typeface="Courier New"/>
                <a:cs typeface="Courier New"/>
              </a:rPr>
              <a:t> vector&lt;byte, N&gt;  (for a given N)</a:t>
            </a:r>
          </a:p>
        </p:txBody>
      </p:sp>
      <p:pic>
        <p:nvPicPr>
          <p:cNvPr id="4098" name="Picture 2" descr="Cryptography Hash functions | Tutorialspoint">
            <a:extLst>
              <a:ext uri="{FF2B5EF4-FFF2-40B4-BE49-F238E27FC236}">
                <a16:creationId xmlns:a16="http://schemas.microsoft.com/office/drawing/2014/main" id="{9D7473C6-AB7F-5E7B-8C32-632696CAD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481" y="2092524"/>
            <a:ext cx="3416148" cy="240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09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45170" cy="894622"/>
          </a:xfrm>
        </p:spPr>
        <p:txBody>
          <a:bodyPr>
            <a:normAutofit/>
          </a:bodyPr>
          <a:lstStyle/>
          <a:p>
            <a:r>
              <a:rPr lang="en-US" sz="4000" b="0"/>
              <a:t>Hash function algorithms</a:t>
            </a: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latin typeface="Arial" panose="020B0604020202020204" pitchFamily="34" charset="0"/>
                <a:cs typeface="Arial" panose="020B0604020202020204" pitchFamily="34" charset="0"/>
              </a:rPr>
              <a:t>Security: 8- </a:t>
            </a:r>
            <a:fld id="{C4204591-24BD-A542-B9D5-F8D8A88D2FEE}" type="slidenum">
              <a:rPr lang="en-US" sz="1050" smtClean="0">
                <a:latin typeface="Arial" panose="020B0604020202020204" pitchFamily="34" charset="0"/>
                <a:cs typeface="Arial" panose="020B0604020202020204" pitchFamily="34" charset="0"/>
              </a:rPr>
              <a:pPr/>
              <a:t>13</a:t>
            </a:fld>
            <a:endParaRPr lang="en-US" sz="1050">
              <a:latin typeface="Arial" panose="020B0604020202020204" pitchFamily="34" charset="0"/>
              <a:cs typeface="Arial" panose="020B0604020202020204" pitchFamily="34" charset="0"/>
            </a:endParaRPr>
          </a:p>
        </p:txBody>
      </p:sp>
      <p:sp>
        <p:nvSpPr>
          <p:cNvPr id="79" name="Rectangle 3">
            <a:extLst>
              <a:ext uri="{FF2B5EF4-FFF2-40B4-BE49-F238E27FC236}">
                <a16:creationId xmlns:a16="http://schemas.microsoft.com/office/drawing/2014/main" id="{BF9FAD4A-FE78-7446-845F-6232B124B138}"/>
              </a:ext>
            </a:extLst>
          </p:cNvPr>
          <p:cNvSpPr txBox="1">
            <a:spLocks noChangeArrowheads="1"/>
          </p:cNvSpPr>
          <p:nvPr/>
        </p:nvSpPr>
        <p:spPr>
          <a:xfrm>
            <a:off x="871400" y="1396310"/>
            <a:ext cx="1094953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r>
              <a:rPr lang="en-US">
                <a:solidFill>
                  <a:srgbClr val="C00000"/>
                </a:solidFill>
                <a:latin typeface="Arial" panose="020B0604020202020204" pitchFamily="34" charset="0"/>
                <a:cs typeface="Arial" panose="020B0604020202020204" pitchFamily="34" charset="0"/>
              </a:rPr>
              <a:t>MD5 hash function (obsolete) </a:t>
            </a:r>
          </a:p>
          <a:p>
            <a:pPr lvl="1"/>
            <a:r>
              <a:rPr lang="en-US">
                <a:latin typeface="Arial" panose="020B0604020202020204" pitchFamily="34" charset="0"/>
                <a:cs typeface="Arial" panose="020B0604020202020204" pitchFamily="34" charset="0"/>
              </a:rPr>
              <a:t>computes 128-bit message digest in 4-step process. </a:t>
            </a:r>
          </a:p>
          <a:p>
            <a:pPr indent="-287338"/>
            <a:r>
              <a:rPr lang="en-US">
                <a:solidFill>
                  <a:srgbClr val="C00000"/>
                </a:solidFill>
                <a:latin typeface="Arial" panose="020B0604020202020204" pitchFamily="34" charset="0"/>
                <a:cs typeface="Arial" panose="020B0604020202020204" pitchFamily="34" charset="0"/>
              </a:rPr>
              <a:t>SHA-1 is also obsolete</a:t>
            </a:r>
          </a:p>
          <a:p>
            <a:pPr lvl="1"/>
            <a:r>
              <a:rPr lang="en-US">
                <a:latin typeface="Arial" panose="020B0604020202020204" pitchFamily="34" charset="0"/>
                <a:cs typeface="Arial" panose="020B0604020202020204" pitchFamily="34" charset="0"/>
              </a:rPr>
              <a:t>US standard [</a:t>
            </a:r>
            <a:r>
              <a:rPr lang="en-US" sz="2000">
                <a:latin typeface="Arial" panose="020B0604020202020204" pitchFamily="34" charset="0"/>
                <a:cs typeface="Arial" panose="020B0604020202020204" pitchFamily="34" charset="0"/>
              </a:rPr>
              <a:t>NIST, FIPS PUB 180-1]</a:t>
            </a:r>
            <a:endParaRPr lang="en-US">
              <a:latin typeface="Arial" panose="020B0604020202020204" pitchFamily="34" charset="0"/>
              <a:cs typeface="Arial" panose="020B0604020202020204" pitchFamily="34" charset="0"/>
            </a:endParaRPr>
          </a:p>
          <a:p>
            <a:pPr lvl="1"/>
            <a:r>
              <a:rPr lang="en-US">
                <a:latin typeface="Arial" panose="020B0604020202020204" pitchFamily="34" charset="0"/>
                <a:cs typeface="Arial" panose="020B0604020202020204" pitchFamily="34" charset="0"/>
              </a:rPr>
              <a:t>160-bit message digest</a:t>
            </a:r>
          </a:p>
          <a:p>
            <a:r>
              <a:rPr lang="en-US">
                <a:latin typeface="Arial" panose="020B0604020202020204" pitchFamily="34" charset="0"/>
                <a:cs typeface="Arial" panose="020B0604020202020204" pitchFamily="34" charset="0"/>
              </a:rPr>
              <a:t>SHA-2</a:t>
            </a:r>
          </a:p>
          <a:p>
            <a:pPr marL="130175" indent="0">
              <a:buNone/>
            </a:pPr>
            <a:endParaRPr lang="en-US">
              <a:latin typeface="Arial" panose="020B0604020202020204" pitchFamily="34" charset="0"/>
              <a:cs typeface="Arial" panose="020B0604020202020204" pitchFamily="34" charset="0"/>
            </a:endParaRPr>
          </a:p>
          <a:p>
            <a:pPr marL="130175" indent="0">
              <a:buNone/>
            </a:pPr>
            <a:r>
              <a:rPr lang="en-US" sz="2400">
                <a:latin typeface="Arial" panose="020B0604020202020204" pitchFamily="34" charset="0"/>
                <a:cs typeface="Arial" panose="020B0604020202020204" pitchFamily="34" charset="0"/>
              </a:rPr>
              <a:t>Lifetimes of cryptographic hash functions: </a:t>
            </a:r>
            <a:r>
              <a:rPr lang="en-US" sz="2400">
                <a:latin typeface="Arial" panose="020B0604020202020204" pitchFamily="34" charset="0"/>
                <a:cs typeface="Arial" panose="020B0604020202020204" pitchFamily="34" charset="0"/>
                <a:hlinkClick r:id="rId3"/>
              </a:rPr>
              <a:t>https://valerieaurora.org/hash.html</a:t>
            </a:r>
            <a:r>
              <a:rPr lang="en-US" sz="24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06492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DA63E-3AFD-2E77-81CC-E1C129C2A5E2}"/>
              </a:ext>
            </a:extLst>
          </p:cNvPr>
          <p:cNvSpPr>
            <a:spLocks noGrp="1"/>
          </p:cNvSpPr>
          <p:nvPr>
            <p:ph type="title"/>
          </p:nvPr>
        </p:nvSpPr>
        <p:spPr>
          <a:xfrm>
            <a:off x="857376" y="65816"/>
            <a:ext cx="8597762" cy="1680519"/>
          </a:xfrm>
        </p:spPr>
        <p:txBody>
          <a:bodyPr vert="horz" lIns="91440" tIns="45720" rIns="91440" bIns="45720" rtlCol="0" anchor="ctr">
            <a:normAutofit/>
          </a:bodyPr>
          <a:lstStyle/>
          <a:p>
            <a:r>
              <a:rPr lang="en-US"/>
              <a:t>Practice: Hash collisions</a:t>
            </a:r>
          </a:p>
        </p:txBody>
      </p:sp>
      <p:sp>
        <p:nvSpPr>
          <p:cNvPr id="4" name="Text Placeholder 3">
            <a:extLst>
              <a:ext uri="{FF2B5EF4-FFF2-40B4-BE49-F238E27FC236}">
                <a16:creationId xmlns:a16="http://schemas.microsoft.com/office/drawing/2014/main" id="{FFFA71E9-9624-6BCB-6796-7D9D5B936A0A}"/>
              </a:ext>
            </a:extLst>
          </p:cNvPr>
          <p:cNvSpPr>
            <a:spLocks noGrp="1"/>
          </p:cNvSpPr>
          <p:nvPr>
            <p:ph type="body" sz="quarter" idx="10"/>
          </p:nvPr>
        </p:nvSpPr>
        <p:spPr>
          <a:xfrm>
            <a:off x="649995" y="1369384"/>
            <a:ext cx="11324291" cy="2206596"/>
          </a:xfrm>
        </p:spPr>
        <p:txBody>
          <a:bodyPr vert="horz" lIns="91440" tIns="45720" rIns="91440" bIns="45720" rtlCol="0" anchor="ctr">
            <a:normAutofit fontScale="77500" lnSpcReduction="20000"/>
          </a:bodyPr>
          <a:lstStyle/>
          <a:p>
            <a:pPr marR="0" lvl="0" fontAlgn="t">
              <a:lnSpc>
                <a:spcPct val="110000"/>
              </a:lnSpc>
              <a:spcBef>
                <a:spcPts val="0"/>
              </a:spcBef>
              <a:buClrTx/>
              <a:buSzTx/>
              <a:tabLst/>
            </a:pPr>
            <a:r>
              <a:rPr kumimoji="0" lang="en-US" altLang="en-US" sz="1800" b="0" i="0" u="none" strike="noStrike" cap="none" normalizeH="0" baseline="0">
                <a:ln>
                  <a:noFill/>
                </a:ln>
                <a:solidFill>
                  <a:schemeClr val="tx1"/>
                </a:solidFill>
                <a:effectLst/>
              </a:rPr>
              <a:t>The development team at ITRADE, an online trading platform, decided </a:t>
            </a:r>
            <a:r>
              <a:rPr lang="en-US" altLang="en-US" sz="1800">
                <a:solidFill>
                  <a:schemeClr val="tx1"/>
                </a:solidFill>
              </a:rPr>
              <a:t>to write their </a:t>
            </a:r>
            <a:r>
              <a:rPr kumimoji="0" lang="en-US" altLang="en-US" sz="1800" b="0" i="0" u="none" strike="noStrike" cap="none" normalizeH="0" baseline="0">
                <a:ln>
                  <a:noFill/>
                </a:ln>
                <a:solidFill>
                  <a:schemeClr val="tx1"/>
                </a:solidFill>
                <a:effectLst/>
              </a:rPr>
              <a:t>Backend code (handling user's stocks) in Java.</a:t>
            </a:r>
          </a:p>
          <a:p>
            <a:pPr marL="0" marR="0" lvl="0" indent="-228600" fontAlgn="t">
              <a:lnSpc>
                <a:spcPct val="110000"/>
              </a:lnSpc>
              <a:spcBef>
                <a:spcPts val="0"/>
              </a:spcBef>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rPr>
              <a:t>A new user can offer his username (unless it is already taken). </a:t>
            </a:r>
          </a:p>
          <a:p>
            <a:pPr marL="0" marR="0" lvl="0" indent="-228600" fontAlgn="t">
              <a:lnSpc>
                <a:spcPct val="110000"/>
              </a:lnSpc>
              <a:spcBef>
                <a:spcPts val="0"/>
              </a:spcBef>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rPr>
              <a:t>There are no length restrictions and usernames are stored in DB by their hash value.</a:t>
            </a:r>
          </a:p>
          <a:p>
            <a:pPr marL="0" marR="0" lvl="0" indent="-228600" fontAlgn="t">
              <a:lnSpc>
                <a:spcPct val="110000"/>
              </a:lnSpc>
              <a:spcBef>
                <a:spcPts val="0"/>
              </a:spcBef>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rPr>
              <a:t>Java has a builtin hashing function (</a:t>
            </a:r>
            <a:r>
              <a:rPr kumimoji="0" lang="en-US" altLang="en-US" sz="1800" b="0" i="0" u="none" strike="noStrike" cap="none" normalizeH="0" baseline="0">
                <a:ln>
                  <a:noFill/>
                </a:ln>
                <a:solidFill>
                  <a:schemeClr val="tx1"/>
                </a:solidFill>
                <a:effectLst/>
                <a:hlinkClick r:id="rId3"/>
              </a:rPr>
              <a:t>java/lang/String.hashCode()</a:t>
            </a:r>
            <a:r>
              <a:rPr kumimoji="0" lang="en-US" altLang="en-US" sz="1800" b="0" i="0" u="none" strike="noStrike" cap="none" normalizeH="0" baseline="0">
                <a:ln>
                  <a:noFill/>
                </a:ln>
                <a:solidFill>
                  <a:schemeClr val="tx1"/>
                </a:solidFill>
                <a:effectLst/>
              </a:rPr>
              <a:t>) =&gt; username.hashCode() is stored instead of the actual username.</a:t>
            </a:r>
          </a:p>
          <a:p>
            <a:pPr marL="0" marR="0" lvl="0" indent="-228600" fontAlgn="t">
              <a:lnSpc>
                <a:spcPct val="110000"/>
              </a:lnSpc>
              <a:spcBef>
                <a:spcPts val="0"/>
              </a:spcBef>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rPr>
              <a:t>When the user asks for selling X stocks, there is a check whether his username.hashCode() has X sellable stocks. If so, it is approved.</a:t>
            </a:r>
            <a:br>
              <a:rPr kumimoji="0" lang="en-US" altLang="en-US" sz="1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endParaRPr>
          </a:p>
          <a:p>
            <a:pPr marR="0" lvl="0" fontAlgn="t">
              <a:lnSpc>
                <a:spcPct val="110000"/>
              </a:lnSpc>
              <a:spcBef>
                <a:spcPts val="0"/>
              </a:spcBef>
              <a:buClrTx/>
              <a:buSzTx/>
              <a:tabLst/>
            </a:pPr>
            <a:r>
              <a:rPr kumimoji="0" lang="en-US" altLang="en-US" sz="1800" b="0" i="0" u="none" strike="noStrike" cap="none" normalizeH="0" baseline="0">
                <a:ln>
                  <a:noFill/>
                </a:ln>
                <a:solidFill>
                  <a:schemeClr val="tx1"/>
                </a:solidFill>
                <a:effectLst/>
              </a:rPr>
              <a:t>Mihai, a new MegaCorp employee, needs to pick his new ITRADE username. He knows that current MegaCorp stock value is one of the lowest in its history, and he also does not like Bob Ionescu, a veteran MegaCorp employee.  Since Bob Ionescu thinks he is the Best Basketballer in the MegaCorp, he chose "BBBB" as it's username on ITRADE. In case Mihai knows Bob's username is "BBBB" - what can he do in order to sell Bob’s stocks?        </a:t>
            </a:r>
          </a:p>
          <a:p>
            <a:pPr marL="0" marR="0" lvl="0" indent="-228600" fontAlgn="base">
              <a:spcBef>
                <a:spcPct val="0"/>
              </a:spcBef>
              <a:spcAft>
                <a:spcPts val="600"/>
              </a:spcAft>
              <a:buClrTx/>
              <a:buSzTx/>
              <a:buFont typeface="Arial" panose="020B0604020202020204" pitchFamily="34" charset="0"/>
              <a:buChar char="•"/>
              <a:tabLst/>
            </a:pPr>
            <a:endParaRPr kumimoji="0" lang="en-US" altLang="en-US" sz="700" b="0" i="0" u="none" strike="noStrike" cap="none" normalizeH="0" baseline="0">
              <a:ln>
                <a:noFill/>
              </a:ln>
              <a:solidFill>
                <a:schemeClr val="tx1"/>
              </a:solidFill>
              <a:effectLst/>
              <a:latin typeface="+mn-lt"/>
              <a:cs typeface="+mn-cs"/>
            </a:endParaRPr>
          </a:p>
        </p:txBody>
      </p:sp>
      <p:pic>
        <p:nvPicPr>
          <p:cNvPr id="6" name="Picture 5">
            <a:extLst>
              <a:ext uri="{FF2B5EF4-FFF2-40B4-BE49-F238E27FC236}">
                <a16:creationId xmlns:a16="http://schemas.microsoft.com/office/drawing/2014/main" id="{21F82FD1-492E-1AD4-E19E-5A3A0427E18B}"/>
              </a:ext>
            </a:extLst>
          </p:cNvPr>
          <p:cNvPicPr>
            <a:picLocks noChangeAspect="1"/>
          </p:cNvPicPr>
          <p:nvPr/>
        </p:nvPicPr>
        <p:blipFill>
          <a:blip r:embed="rId4"/>
          <a:stretch>
            <a:fillRect/>
          </a:stretch>
        </p:blipFill>
        <p:spPr>
          <a:xfrm>
            <a:off x="1151112" y="3931114"/>
            <a:ext cx="3551517" cy="2355839"/>
          </a:xfrm>
          <a:prstGeom prst="rect">
            <a:avLst/>
          </a:prstGeom>
        </p:spPr>
      </p:pic>
      <p:sp>
        <p:nvSpPr>
          <p:cNvPr id="9" name="AutoShape 4">
            <a:extLst>
              <a:ext uri="{FF2B5EF4-FFF2-40B4-BE49-F238E27FC236}">
                <a16:creationId xmlns:a16="http://schemas.microsoft.com/office/drawing/2014/main" id="{56B5EF3E-40A9-B52C-F2B2-D2C41D6541F8}"/>
              </a:ext>
            </a:extLst>
          </p:cNvPr>
          <p:cNvSpPr>
            <a:spLocks noChangeAspect="1" noChangeArrowheads="1"/>
          </p:cNvSpPr>
          <p:nvPr/>
        </p:nvSpPr>
        <p:spPr bwMode="auto">
          <a:xfrm>
            <a:off x="2949575" y="3619500"/>
            <a:ext cx="28575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Content Placeholder 6">
            <a:extLst>
              <a:ext uri="{FF2B5EF4-FFF2-40B4-BE49-F238E27FC236}">
                <a16:creationId xmlns:a16="http://schemas.microsoft.com/office/drawing/2014/main" id="{1F8C4655-8D69-850B-C641-4BBC02CF8F98}"/>
              </a:ext>
            </a:extLst>
          </p:cNvPr>
          <p:cNvGraphicFramePr>
            <a:graphicFrameLocks noGrp="1"/>
          </p:cNvGraphicFramePr>
          <p:nvPr>
            <p:ph idx="1"/>
            <p:extLst>
              <p:ext uri="{D42A27DB-BD31-4B8C-83A1-F6EECF244321}">
                <p14:modId xmlns:p14="http://schemas.microsoft.com/office/powerpoint/2010/main" val="2560537702"/>
              </p:ext>
            </p:extLst>
          </p:nvPr>
        </p:nvGraphicFramePr>
        <p:xfrm>
          <a:off x="5545330" y="3865157"/>
          <a:ext cx="5707161" cy="1748284"/>
        </p:xfrm>
        <a:graphic>
          <a:graphicData uri="http://schemas.openxmlformats.org/drawingml/2006/table">
            <a:tbl>
              <a:tblPr>
                <a:noFill/>
              </a:tblPr>
              <a:tblGrid>
                <a:gridCol w="5707161">
                  <a:extLst>
                    <a:ext uri="{9D8B030D-6E8A-4147-A177-3AD203B41FA5}">
                      <a16:colId xmlns:a16="http://schemas.microsoft.com/office/drawing/2014/main" val="2800640558"/>
                    </a:ext>
                  </a:extLst>
                </a:gridCol>
              </a:tblGrid>
              <a:tr h="1748284">
                <a:tc>
                  <a:txBody>
                    <a:bodyPr/>
                    <a:lstStyle/>
                    <a:p>
                      <a:pPr algn="l" fontAlgn="base"/>
                      <a:r>
                        <a:rPr lang="en-US" sz="1400" b="0" i="0" cap="none" spc="0">
                          <a:solidFill>
                            <a:srgbClr val="FFFF00"/>
                          </a:solidFill>
                          <a:effectLst/>
                          <a:latin typeface="Consolas" panose="020B0609020204030204" pitchFamily="49" charset="0"/>
                        </a:rPr>
                        <a:t>class Ideone</a:t>
                      </a:r>
                    </a:p>
                    <a:p>
                      <a:pPr algn="l" fontAlgn="base"/>
                      <a:r>
                        <a:rPr lang="en-US" sz="1400" b="0" i="0" cap="none" spc="0">
                          <a:solidFill>
                            <a:srgbClr val="FFFF00"/>
                          </a:solidFill>
                          <a:effectLst/>
                          <a:latin typeface="Consolas" panose="020B0609020204030204" pitchFamily="49" charset="0"/>
                        </a:rPr>
                        <a:t> {</a:t>
                      </a:r>
                    </a:p>
                    <a:p>
                      <a:pPr algn="l" fontAlgn="base"/>
                      <a:r>
                        <a:rPr lang="en-US" sz="1400" b="0" i="0" cap="none" spc="0">
                          <a:solidFill>
                            <a:srgbClr val="FFFF00"/>
                          </a:solidFill>
                          <a:effectLst/>
                          <a:latin typeface="Consolas" panose="020B0609020204030204" pitchFamily="49" charset="0"/>
                        </a:rPr>
                        <a:t>    public static void main (String[] args)</a:t>
                      </a:r>
                    </a:p>
                    <a:p>
                      <a:pPr algn="l" fontAlgn="base"/>
                      <a:r>
                        <a:rPr lang="en-US" sz="1400" b="0" i="0" cap="none" spc="0">
                          <a:solidFill>
                            <a:srgbClr val="FFFF00"/>
                          </a:solidFill>
                          <a:effectLst/>
                          <a:latin typeface="Consolas" panose="020B0609020204030204" pitchFamily="49" charset="0"/>
                        </a:rPr>
                        <a:t>    {</a:t>
                      </a:r>
                    </a:p>
                    <a:p>
                      <a:pPr algn="l" fontAlgn="base"/>
                      <a:r>
                        <a:rPr lang="en-US" sz="1400" b="0" i="0" cap="none" spc="0">
                          <a:solidFill>
                            <a:srgbClr val="FFFF00"/>
                          </a:solidFill>
                          <a:effectLst/>
                          <a:latin typeface="Consolas" panose="020B0609020204030204" pitchFamily="49" charset="0"/>
                        </a:rPr>
                        <a:t>      String bobUsername = "BBBB";</a:t>
                      </a:r>
                    </a:p>
                    <a:p>
                      <a:pPr algn="l" fontAlgn="base"/>
                      <a:r>
                        <a:rPr lang="en-US" sz="1400" b="0" i="0" cap="none" spc="0">
                          <a:solidFill>
                            <a:srgbClr val="FFFF00"/>
                          </a:solidFill>
                          <a:effectLst/>
                          <a:latin typeface="Consolas" panose="020B0609020204030204" pitchFamily="49" charset="0"/>
                        </a:rPr>
                        <a:t>      System.out.println(bobUsername.</a:t>
                      </a:r>
                      <a:r>
                        <a:rPr lang="en-US" sz="1400" b="0" i="0" cap="none" spc="0">
                          <a:solidFill>
                            <a:srgbClr val="92D050"/>
                          </a:solidFill>
                          <a:effectLst/>
                          <a:latin typeface="Consolas" panose="020B0609020204030204" pitchFamily="49" charset="0"/>
                        </a:rPr>
                        <a:t>hashCode() </a:t>
                      </a:r>
                      <a:r>
                        <a:rPr lang="en-US" sz="1400" b="0" i="0" cap="none" spc="0">
                          <a:solidFill>
                            <a:srgbClr val="FFFF00"/>
                          </a:solidFill>
                          <a:effectLst/>
                          <a:latin typeface="Consolas" panose="020B0609020204030204" pitchFamily="49" charset="0"/>
                        </a:rPr>
                        <a:t>+ "\n");</a:t>
                      </a:r>
                    </a:p>
                    <a:p>
                      <a:pPr algn="l" fontAlgn="base"/>
                      <a:r>
                        <a:rPr lang="en-US" sz="1400" b="0" i="0" cap="none" spc="0">
                          <a:solidFill>
                            <a:srgbClr val="FFFF00"/>
                          </a:solidFill>
                          <a:effectLst/>
                          <a:latin typeface="Consolas" panose="020B0609020204030204" pitchFamily="49" charset="0"/>
                        </a:rPr>
                        <a:t>    }</a:t>
                      </a:r>
                    </a:p>
                    <a:p>
                      <a:pPr algn="l" fontAlgn="base"/>
                      <a:r>
                        <a:rPr lang="en-US" sz="1400" b="0" i="0" cap="none" spc="0">
                          <a:solidFill>
                            <a:srgbClr val="FFFF00"/>
                          </a:solidFill>
                          <a:effectLst/>
                          <a:latin typeface="Consolas" panose="020B0609020204030204" pitchFamily="49" charset="0"/>
                        </a:rPr>
                        <a:t> }</a:t>
                      </a:r>
                    </a:p>
                  </a:txBody>
                  <a:tcPr marL="0" marR="0" marT="0" marB="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tx1"/>
                    </a:solidFill>
                  </a:tcPr>
                </a:tc>
                <a:extLst>
                  <a:ext uri="{0D108BD9-81ED-4DB2-BD59-A6C34878D82A}">
                    <a16:rowId xmlns:a16="http://schemas.microsoft.com/office/drawing/2014/main" val="272064479"/>
                  </a:ext>
                </a:extLst>
              </a:tr>
            </a:tbl>
          </a:graphicData>
        </a:graphic>
      </p:graphicFrame>
      <p:sp>
        <p:nvSpPr>
          <p:cNvPr id="12" name="TextBox 11">
            <a:extLst>
              <a:ext uri="{FF2B5EF4-FFF2-40B4-BE49-F238E27FC236}">
                <a16:creationId xmlns:a16="http://schemas.microsoft.com/office/drawing/2014/main" id="{DC8231EE-3B2D-5900-C037-E347B6A3BF4E}"/>
              </a:ext>
            </a:extLst>
          </p:cNvPr>
          <p:cNvSpPr txBox="1"/>
          <p:nvPr/>
        </p:nvSpPr>
        <p:spPr>
          <a:xfrm>
            <a:off x="5414934" y="3406844"/>
            <a:ext cx="6620374" cy="369332"/>
          </a:xfrm>
          <a:prstGeom prst="rect">
            <a:avLst/>
          </a:prstGeom>
          <a:noFill/>
        </p:spPr>
        <p:txBody>
          <a:bodyPr wrap="square">
            <a:spAutoFit/>
          </a:bodyPr>
          <a:lstStyle/>
          <a:p>
            <a:pPr algn="l" fontAlgn="base"/>
            <a:r>
              <a:rPr lang="en-US" sz="1800" b="0" i="0" cap="none" spc="0">
                <a:solidFill>
                  <a:schemeClr val="tx1"/>
                </a:solidFill>
                <a:effectLst/>
                <a:latin typeface="Consolas" panose="020B0609020204030204" pitchFamily="49" charset="0"/>
              </a:rPr>
              <a:t>Example code to print hashCode of Bob's username:</a:t>
            </a:r>
          </a:p>
        </p:txBody>
      </p:sp>
      <p:sp>
        <p:nvSpPr>
          <p:cNvPr id="15" name="TextBox 14">
            <a:extLst>
              <a:ext uri="{FF2B5EF4-FFF2-40B4-BE49-F238E27FC236}">
                <a16:creationId xmlns:a16="http://schemas.microsoft.com/office/drawing/2014/main" id="{A389625E-4D8D-A3CB-C8E7-A1495D6FA2F0}"/>
              </a:ext>
            </a:extLst>
          </p:cNvPr>
          <p:cNvSpPr txBox="1"/>
          <p:nvPr/>
        </p:nvSpPr>
        <p:spPr>
          <a:xfrm>
            <a:off x="5480865" y="5813636"/>
            <a:ext cx="6097836" cy="369332"/>
          </a:xfrm>
          <a:prstGeom prst="rect">
            <a:avLst/>
          </a:prstGeom>
          <a:noFill/>
        </p:spPr>
        <p:txBody>
          <a:bodyPr wrap="square">
            <a:spAutoFit/>
          </a:bodyPr>
          <a:lstStyle/>
          <a:p>
            <a:r>
              <a:rPr lang="en-US">
                <a:latin typeface="Consolas" panose="020B0609020204030204" pitchFamily="49" charset="0"/>
              </a:rPr>
              <a:t>Check </a:t>
            </a:r>
            <a:r>
              <a:rPr lang="en-US" sz="1800" b="0" i="0" u="sng">
                <a:solidFill>
                  <a:srgbClr val="0071C5"/>
                </a:solidFill>
                <a:effectLst/>
                <a:latin typeface="Calibri" panose="020F0502020204030204" pitchFamily="34" charset="0"/>
                <a:cs typeface="Calibri" panose="020F0502020204030204" pitchFamily="34" charset="0"/>
                <a:hlinkClick r:id="rId5"/>
              </a:rPr>
              <a:t>https://ideone.com/GGAA8d</a:t>
            </a:r>
            <a:r>
              <a:rPr lang="en-US" sz="1800" b="0" i="0">
                <a:solidFill>
                  <a:srgbClr val="000000"/>
                </a:solidFill>
                <a:effectLst/>
                <a:latin typeface="Calibri" panose="020F0502020204030204" pitchFamily="34" charset="0"/>
                <a:cs typeface="Calibri" panose="020F0502020204030204" pitchFamily="34" charset="0"/>
              </a:rPr>
              <a:t> </a:t>
            </a:r>
            <a:endParaRPr lang="en-US"/>
          </a:p>
        </p:txBody>
      </p:sp>
    </p:spTree>
    <p:extLst>
      <p:ext uri="{BB962C8B-B14F-4D97-AF65-F5344CB8AC3E}">
        <p14:creationId xmlns:p14="http://schemas.microsoft.com/office/powerpoint/2010/main" val="7621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AA9C9-98E3-8E1C-B538-E5CE4A1BDD50}"/>
              </a:ext>
            </a:extLst>
          </p:cNvPr>
          <p:cNvSpPr>
            <a:spLocks noGrp="1"/>
          </p:cNvSpPr>
          <p:nvPr>
            <p:ph type="title"/>
          </p:nvPr>
        </p:nvSpPr>
        <p:spPr/>
        <p:txBody>
          <a:bodyPr/>
          <a:lstStyle/>
          <a:p>
            <a:r>
              <a:rPr lang="en-US"/>
              <a:t>Key Derivation Functions (KDS)/ </a:t>
            </a:r>
            <a:br>
              <a:rPr lang="en-US"/>
            </a:br>
            <a:r>
              <a:rPr lang="en-US" sz="2800"/>
              <a:t>Functii pentru derivarea cheilor</a:t>
            </a:r>
          </a:p>
        </p:txBody>
      </p:sp>
      <p:sp>
        <p:nvSpPr>
          <p:cNvPr id="3" name="Content Placeholder 2">
            <a:extLst>
              <a:ext uri="{FF2B5EF4-FFF2-40B4-BE49-F238E27FC236}">
                <a16:creationId xmlns:a16="http://schemas.microsoft.com/office/drawing/2014/main" id="{D20EE688-4FB3-2CF8-E26A-0D2DA95CEF28}"/>
              </a:ext>
            </a:extLst>
          </p:cNvPr>
          <p:cNvSpPr>
            <a:spLocks noGrp="1"/>
          </p:cNvSpPr>
          <p:nvPr>
            <p:ph idx="1"/>
          </p:nvPr>
        </p:nvSpPr>
        <p:spPr>
          <a:xfrm>
            <a:off x="381000" y="2110067"/>
            <a:ext cx="10972800" cy="2447185"/>
          </a:xfrm>
        </p:spPr>
        <p:txBody>
          <a:bodyPr/>
          <a:lstStyle/>
          <a:p>
            <a:r>
              <a:rPr lang="en-US"/>
              <a:t>Proprietati: cele ale functiilor hash + se calculeaza incet</a:t>
            </a:r>
          </a:p>
          <a:p>
            <a:r>
              <a:rPr lang="en-US"/>
              <a:t>PBKDF2 = password-based key derivation function</a:t>
            </a:r>
          </a:p>
          <a:p>
            <a:r>
              <a:rPr lang="en-US"/>
              <a:t>Aplicatii:</a:t>
            </a:r>
          </a:p>
          <a:p>
            <a:pPr lvl="1"/>
            <a:r>
              <a:rPr lang="en-US"/>
              <a:t>Producere de chei din parole pentru criptarea simetrica</a:t>
            </a:r>
          </a:p>
          <a:p>
            <a:pPr lvl="1"/>
            <a:r>
              <a:rPr lang="en-US"/>
              <a:t>Stocarea informatiilor de login KDF(password + salt)</a:t>
            </a:r>
          </a:p>
          <a:p>
            <a:pPr marL="457200" lvl="1" indent="0">
              <a:buNone/>
            </a:pPr>
            <a:endParaRPr lang="en-US"/>
          </a:p>
        </p:txBody>
      </p:sp>
      <p:pic>
        <p:nvPicPr>
          <p:cNvPr id="6" name="Graphic 5" descr="Snail outline">
            <a:extLst>
              <a:ext uri="{FF2B5EF4-FFF2-40B4-BE49-F238E27FC236}">
                <a16:creationId xmlns:a16="http://schemas.microsoft.com/office/drawing/2014/main" id="{631AC293-F09A-12A9-85CD-EE35D78E95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4000" y="2971800"/>
            <a:ext cx="914400" cy="914400"/>
          </a:xfrm>
          <a:prstGeom prst="rect">
            <a:avLst/>
          </a:prstGeom>
        </p:spPr>
      </p:pic>
      <p:pic>
        <p:nvPicPr>
          <p:cNvPr id="8" name="Graphic 7" descr="Snail with solid fill">
            <a:extLst>
              <a:ext uri="{FF2B5EF4-FFF2-40B4-BE49-F238E27FC236}">
                <a16:creationId xmlns:a16="http://schemas.microsoft.com/office/drawing/2014/main" id="{259813B0-ACED-7639-DA22-5AB7213E6D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95478" y="2419259"/>
            <a:ext cx="914400" cy="914400"/>
          </a:xfrm>
          <a:prstGeom prst="rect">
            <a:avLst/>
          </a:prstGeom>
        </p:spPr>
      </p:pic>
    </p:spTree>
    <p:extLst>
      <p:ext uri="{BB962C8B-B14F-4D97-AF65-F5344CB8AC3E}">
        <p14:creationId xmlns:p14="http://schemas.microsoft.com/office/powerpoint/2010/main" val="3163199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ttacker Images – Browse 80,901 Stock Photos, Vectors, and ...">
            <a:extLst>
              <a:ext uri="{FF2B5EF4-FFF2-40B4-BE49-F238E27FC236}">
                <a16:creationId xmlns:a16="http://schemas.microsoft.com/office/drawing/2014/main" id="{850331A9-5F4E-F857-007D-D9F4C7B8D8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2" t="12477" r="16227" b="13464"/>
          <a:stretch/>
        </p:blipFill>
        <p:spPr bwMode="auto">
          <a:xfrm>
            <a:off x="5385036" y="3851351"/>
            <a:ext cx="1019604" cy="11251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a:latin typeface="Arial" panose="020B0604020202020204" pitchFamily="34" charset="0"/>
              </a:rPr>
              <a:t>Data confidentiality: criptarea mesajelor</a:t>
            </a:r>
            <a:endParaRPr lang="en-US" sz="4400">
              <a:latin typeface="Arial" panose="020B0604020202020204" pitchFamily="34" charset="0"/>
            </a:endParaRPr>
          </a:p>
        </p:txBody>
      </p:sp>
      <p:sp>
        <p:nvSpPr>
          <p:cNvPr id="4" name="Rectangle 3">
            <a:extLst>
              <a:ext uri="{FF2B5EF4-FFF2-40B4-BE49-F238E27FC236}">
                <a16:creationId xmlns:a16="http://schemas.microsoft.com/office/drawing/2014/main" id="{3742457F-FF73-744F-B4C8-89563BF1DA4D}"/>
              </a:ext>
            </a:extLst>
          </p:cNvPr>
          <p:cNvSpPr txBox="1">
            <a:spLocks noChangeArrowheads="1"/>
          </p:cNvSpPr>
          <p:nvPr/>
        </p:nvSpPr>
        <p:spPr>
          <a:xfrm>
            <a:off x="1519721" y="4692444"/>
            <a:ext cx="8218488" cy="1589087"/>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a:solidFill>
                  <a:srgbClr val="C00000"/>
                </a:solidFill>
              </a:rPr>
              <a:t>m:</a:t>
            </a:r>
            <a:r>
              <a:rPr lang="en-US">
                <a:solidFill>
                  <a:srgbClr val="FF0000"/>
                </a:solidFill>
              </a:rPr>
              <a:t> </a:t>
            </a:r>
            <a:r>
              <a:rPr lang="en-US"/>
              <a:t>mesaj in clar</a:t>
            </a:r>
          </a:p>
          <a:p>
            <a:pPr>
              <a:buFont typeface="Wingdings" charset="0"/>
              <a:buNone/>
            </a:pPr>
            <a:r>
              <a:rPr lang="en-US">
                <a:solidFill>
                  <a:srgbClr val="C00000"/>
                </a:solidFill>
              </a:rPr>
              <a:t>K</a:t>
            </a:r>
            <a:r>
              <a:rPr lang="en-US" baseline="-25000">
                <a:solidFill>
                  <a:srgbClr val="C00000"/>
                </a:solidFill>
              </a:rPr>
              <a:t>A</a:t>
            </a:r>
            <a:r>
              <a:rPr lang="en-US">
                <a:solidFill>
                  <a:srgbClr val="C00000"/>
                </a:solidFill>
              </a:rPr>
              <a:t>(m): </a:t>
            </a:r>
            <a:r>
              <a:rPr lang="en-US"/>
              <a:t>mesaj criptat cu cheia K</a:t>
            </a:r>
            <a:r>
              <a:rPr lang="en-US" baseline="-25000"/>
              <a:t>A</a:t>
            </a:r>
            <a:endParaRPr lang="en-US"/>
          </a:p>
          <a:p>
            <a:pPr>
              <a:buFont typeface="Wingdings" charset="0"/>
              <a:buNone/>
            </a:pPr>
            <a:r>
              <a:rPr lang="en-US">
                <a:solidFill>
                  <a:srgbClr val="C00000"/>
                </a:solidFill>
              </a:rPr>
              <a:t>m = K</a:t>
            </a:r>
            <a:r>
              <a:rPr lang="en-US" baseline="-25000">
                <a:solidFill>
                  <a:srgbClr val="C00000"/>
                </a:solidFill>
              </a:rPr>
              <a:t>B</a:t>
            </a:r>
            <a:r>
              <a:rPr lang="en-US">
                <a:solidFill>
                  <a:srgbClr val="C00000"/>
                </a:solidFill>
              </a:rPr>
              <a:t>(K</a:t>
            </a:r>
            <a:r>
              <a:rPr lang="en-US" baseline="-25000">
                <a:solidFill>
                  <a:srgbClr val="C00000"/>
                </a:solidFill>
              </a:rPr>
              <a:t>A</a:t>
            </a:r>
            <a:r>
              <a:rPr lang="en-US">
                <a:solidFill>
                  <a:srgbClr val="C00000"/>
                </a:solidFill>
              </a:rPr>
              <a:t>(m))</a:t>
            </a:r>
            <a:endParaRPr lang="en-US" baseline="-25000">
              <a:solidFill>
                <a:srgbClr val="C00000"/>
              </a:solidFill>
            </a:endParaRPr>
          </a:p>
          <a:p>
            <a:pPr>
              <a:buFont typeface="Wingdings" charset="0"/>
              <a:buNone/>
            </a:pPr>
            <a:endParaRPr lang="en-US" sz="2400"/>
          </a:p>
        </p:txBody>
      </p:sp>
      <p:sp>
        <p:nvSpPr>
          <p:cNvPr id="6" name="Text Box 5">
            <a:extLst>
              <a:ext uri="{FF2B5EF4-FFF2-40B4-BE49-F238E27FC236}">
                <a16:creationId xmlns:a16="http://schemas.microsoft.com/office/drawing/2014/main" id="{D734669E-61CB-D549-AB3B-9FA516F17AB0}"/>
              </a:ext>
            </a:extLst>
          </p:cNvPr>
          <p:cNvSpPr txBox="1">
            <a:spLocks noChangeArrowheads="1"/>
          </p:cNvSpPr>
          <p:nvPr/>
        </p:nvSpPr>
        <p:spPr bwMode="auto">
          <a:xfrm>
            <a:off x="1033692" y="2660050"/>
            <a:ext cx="1811713" cy="83099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Mesaj in clar</a:t>
            </a:r>
          </a:p>
          <a:p>
            <a:pPr algn="ctr"/>
            <a:r>
              <a:rPr lang="en-US" sz="2400">
                <a:solidFill>
                  <a:srgbClr val="C00000"/>
                </a:solidFill>
                <a:latin typeface="+mn-lt"/>
                <a:cs typeface="Arial" charset="0"/>
              </a:rPr>
              <a:t>(plaintext)</a:t>
            </a:r>
          </a:p>
        </p:txBody>
      </p:sp>
      <p:sp>
        <p:nvSpPr>
          <p:cNvPr id="7" name="Text Box 6">
            <a:extLst>
              <a:ext uri="{FF2B5EF4-FFF2-40B4-BE49-F238E27FC236}">
                <a16:creationId xmlns:a16="http://schemas.microsoft.com/office/drawing/2014/main" id="{4339D451-1A35-EA43-A191-2CBFB5AB1988}"/>
              </a:ext>
            </a:extLst>
          </p:cNvPr>
          <p:cNvSpPr txBox="1">
            <a:spLocks noChangeArrowheads="1"/>
          </p:cNvSpPr>
          <p:nvPr/>
        </p:nvSpPr>
        <p:spPr bwMode="auto">
          <a:xfrm>
            <a:off x="8922233" y="2644494"/>
            <a:ext cx="2230098" cy="83099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Mesaj decriptat</a:t>
            </a:r>
          </a:p>
          <a:p>
            <a:pPr algn="ctr"/>
            <a:r>
              <a:rPr lang="en-US" sz="2400">
                <a:solidFill>
                  <a:srgbClr val="C00000"/>
                </a:solidFill>
                <a:latin typeface="+mn-lt"/>
                <a:cs typeface="Arial" charset="0"/>
              </a:rPr>
              <a:t>(plaintext)</a:t>
            </a:r>
          </a:p>
        </p:txBody>
      </p:sp>
      <p:sp>
        <p:nvSpPr>
          <p:cNvPr id="8" name="Text Box 7">
            <a:extLst>
              <a:ext uri="{FF2B5EF4-FFF2-40B4-BE49-F238E27FC236}">
                <a16:creationId xmlns:a16="http://schemas.microsoft.com/office/drawing/2014/main" id="{F0757022-6774-C94A-BAA4-D350B1EA728A}"/>
              </a:ext>
            </a:extLst>
          </p:cNvPr>
          <p:cNvSpPr txBox="1">
            <a:spLocks noChangeArrowheads="1"/>
          </p:cNvSpPr>
          <p:nvPr/>
        </p:nvSpPr>
        <p:spPr bwMode="auto">
          <a:xfrm>
            <a:off x="4620573" y="2648985"/>
            <a:ext cx="1883849" cy="83099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Mesaj criptat</a:t>
            </a:r>
          </a:p>
          <a:p>
            <a:pPr algn="ctr"/>
            <a:r>
              <a:rPr lang="en-US" sz="2400">
                <a:solidFill>
                  <a:srgbClr val="C00000"/>
                </a:solidFill>
                <a:latin typeface="+mn-lt"/>
                <a:cs typeface="Arial" charset="0"/>
              </a:rPr>
              <a:t>(ciphertext)</a:t>
            </a:r>
          </a:p>
        </p:txBody>
      </p:sp>
      <p:grpSp>
        <p:nvGrpSpPr>
          <p:cNvPr id="9" name="Group 8">
            <a:extLst>
              <a:ext uri="{FF2B5EF4-FFF2-40B4-BE49-F238E27FC236}">
                <a16:creationId xmlns:a16="http://schemas.microsoft.com/office/drawing/2014/main" id="{27D16B6C-3FBA-664E-8508-1CA0809480B5}"/>
              </a:ext>
            </a:extLst>
          </p:cNvPr>
          <p:cNvGrpSpPr>
            <a:grpSpLocks/>
          </p:cNvGrpSpPr>
          <p:nvPr/>
        </p:nvGrpSpPr>
        <p:grpSpPr bwMode="auto">
          <a:xfrm>
            <a:off x="3193706" y="1762818"/>
            <a:ext cx="509588" cy="582613"/>
            <a:chOff x="203" y="1789"/>
            <a:chExt cx="321" cy="367"/>
          </a:xfrm>
        </p:grpSpPr>
        <p:sp>
          <p:nvSpPr>
            <p:cNvPr id="31" name="Text Box 9">
              <a:extLst>
                <a:ext uri="{FF2B5EF4-FFF2-40B4-BE49-F238E27FC236}">
                  <a16:creationId xmlns:a16="http://schemas.microsoft.com/office/drawing/2014/main" id="{A6D7B9C7-CE2B-2E4F-B690-78DA63F083BD}"/>
                </a:ext>
              </a:extLst>
            </p:cNvPr>
            <p:cNvSpPr txBox="1">
              <a:spLocks noChangeArrowheads="1"/>
            </p:cNvSpPr>
            <p:nvPr/>
          </p:nvSpPr>
          <p:spPr bwMode="auto">
            <a:xfrm>
              <a:off x="203" y="1789"/>
              <a:ext cx="217"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K</a:t>
              </a:r>
            </a:p>
          </p:txBody>
        </p:sp>
        <p:sp>
          <p:nvSpPr>
            <p:cNvPr id="33" name="Text Box 10">
              <a:extLst>
                <a:ext uri="{FF2B5EF4-FFF2-40B4-BE49-F238E27FC236}">
                  <a16:creationId xmlns:a16="http://schemas.microsoft.com/office/drawing/2014/main" id="{CF36D666-0D47-A340-A5EE-2F56800D40B6}"/>
                </a:ext>
              </a:extLst>
            </p:cNvPr>
            <p:cNvSpPr txBox="1">
              <a:spLocks noChangeArrowheads="1"/>
            </p:cNvSpPr>
            <p:nvPr/>
          </p:nvSpPr>
          <p:spPr bwMode="auto">
            <a:xfrm>
              <a:off x="296" y="1865"/>
              <a:ext cx="228"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A</a:t>
              </a:r>
            </a:p>
          </p:txBody>
        </p:sp>
      </p:grpSp>
      <p:pic>
        <p:nvPicPr>
          <p:cNvPr id="10" name="Picture 11" descr="Alice">
            <a:extLst>
              <a:ext uri="{FF2B5EF4-FFF2-40B4-BE49-F238E27FC236}">
                <a16:creationId xmlns:a16="http://schemas.microsoft.com/office/drawing/2014/main" id="{0452868E-2DCB-044D-8E12-3E12E0509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787" y="1706149"/>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3">
            <a:extLst>
              <a:ext uri="{FF2B5EF4-FFF2-40B4-BE49-F238E27FC236}">
                <a16:creationId xmlns:a16="http://schemas.microsoft.com/office/drawing/2014/main" id="{AD1F12B2-FF58-C84A-9FEE-E90ECF217085}"/>
              </a:ext>
            </a:extLst>
          </p:cNvPr>
          <p:cNvSpPr>
            <a:spLocks noChangeArrowheads="1"/>
          </p:cNvSpPr>
          <p:nvPr/>
        </p:nvSpPr>
        <p:spPr bwMode="auto">
          <a:xfrm>
            <a:off x="3033369" y="2691503"/>
            <a:ext cx="1433513" cy="86042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a:cs typeface="Arial" charset="0"/>
            </a:endParaRPr>
          </a:p>
        </p:txBody>
      </p:sp>
      <p:sp>
        <p:nvSpPr>
          <p:cNvPr id="13" name="Text Box 14">
            <a:extLst>
              <a:ext uri="{FF2B5EF4-FFF2-40B4-BE49-F238E27FC236}">
                <a16:creationId xmlns:a16="http://schemas.microsoft.com/office/drawing/2014/main" id="{D91A2ABD-8921-C24C-B9A7-FD940B03116B}"/>
              </a:ext>
            </a:extLst>
          </p:cNvPr>
          <p:cNvSpPr txBox="1">
            <a:spLocks noChangeArrowheads="1"/>
          </p:cNvSpPr>
          <p:nvPr/>
        </p:nvSpPr>
        <p:spPr bwMode="auto">
          <a:xfrm>
            <a:off x="2966694" y="2759766"/>
            <a:ext cx="1536700"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a:solidFill>
                  <a:schemeClr val="bg1"/>
                </a:solidFill>
                <a:latin typeface="+mn-lt"/>
                <a:cs typeface="Arial" charset="0"/>
              </a:rPr>
              <a:t>encryption</a:t>
            </a:r>
          </a:p>
          <a:p>
            <a:pPr algn="ctr">
              <a:lnSpc>
                <a:spcPct val="90000"/>
              </a:lnSpc>
            </a:pPr>
            <a:r>
              <a:rPr lang="en-US" sz="2400">
                <a:solidFill>
                  <a:schemeClr val="bg1"/>
                </a:solidFill>
                <a:latin typeface="+mn-lt"/>
                <a:cs typeface="Arial" charset="0"/>
              </a:rPr>
              <a:t>algorithm</a:t>
            </a:r>
          </a:p>
        </p:txBody>
      </p:sp>
      <p:sp>
        <p:nvSpPr>
          <p:cNvPr id="14" name="Rectangle 15">
            <a:extLst>
              <a:ext uri="{FF2B5EF4-FFF2-40B4-BE49-F238E27FC236}">
                <a16:creationId xmlns:a16="http://schemas.microsoft.com/office/drawing/2014/main" id="{330108AB-253A-2F4F-B115-B277A156989D}"/>
              </a:ext>
            </a:extLst>
          </p:cNvPr>
          <p:cNvSpPr>
            <a:spLocks noChangeArrowheads="1"/>
          </p:cNvSpPr>
          <p:nvPr/>
        </p:nvSpPr>
        <p:spPr bwMode="auto">
          <a:xfrm>
            <a:off x="6775106" y="2705791"/>
            <a:ext cx="1460500" cy="8540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a:cs typeface="Arial" charset="0"/>
            </a:endParaRPr>
          </a:p>
        </p:txBody>
      </p:sp>
      <p:sp>
        <p:nvSpPr>
          <p:cNvPr id="15" name="Text Box 16">
            <a:extLst>
              <a:ext uri="{FF2B5EF4-FFF2-40B4-BE49-F238E27FC236}">
                <a16:creationId xmlns:a16="http://schemas.microsoft.com/office/drawing/2014/main" id="{38440821-15F2-844A-8721-2FD8A32BBB5F}"/>
              </a:ext>
            </a:extLst>
          </p:cNvPr>
          <p:cNvSpPr txBox="1">
            <a:spLocks noChangeArrowheads="1"/>
          </p:cNvSpPr>
          <p:nvPr/>
        </p:nvSpPr>
        <p:spPr bwMode="auto">
          <a:xfrm>
            <a:off x="6702081" y="2770878"/>
            <a:ext cx="1604963" cy="757238"/>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a:solidFill>
                  <a:schemeClr val="bg1"/>
                </a:solidFill>
                <a:latin typeface="+mn-lt"/>
                <a:cs typeface="Arial" charset="0"/>
              </a:rPr>
              <a:t>decryption </a:t>
            </a:r>
          </a:p>
          <a:p>
            <a:pPr algn="ctr">
              <a:lnSpc>
                <a:spcPct val="90000"/>
              </a:lnSpc>
            </a:pPr>
            <a:r>
              <a:rPr lang="en-US" sz="2400">
                <a:solidFill>
                  <a:schemeClr val="bg1"/>
                </a:solidFill>
                <a:latin typeface="+mn-lt"/>
                <a:cs typeface="Arial" charset="0"/>
              </a:rPr>
              <a:t>algorithm</a:t>
            </a:r>
          </a:p>
        </p:txBody>
      </p:sp>
      <p:sp>
        <p:nvSpPr>
          <p:cNvPr id="17" name="Freeform 18">
            <a:extLst>
              <a:ext uri="{FF2B5EF4-FFF2-40B4-BE49-F238E27FC236}">
                <a16:creationId xmlns:a16="http://schemas.microsoft.com/office/drawing/2014/main" id="{D7A11F5F-767A-EC4C-B0AA-6D4085AF7666}"/>
              </a:ext>
            </a:extLst>
          </p:cNvPr>
          <p:cNvSpPr>
            <a:spLocks/>
          </p:cNvSpPr>
          <p:nvPr/>
        </p:nvSpPr>
        <p:spPr bwMode="auto">
          <a:xfrm>
            <a:off x="4933606" y="3156641"/>
            <a:ext cx="573088" cy="914400"/>
          </a:xfrm>
          <a:custGeom>
            <a:avLst/>
            <a:gdLst>
              <a:gd name="T0" fmla="*/ 0 w 344"/>
              <a:gd name="T1" fmla="*/ 0 h 789"/>
              <a:gd name="T2" fmla="*/ 458 w 344"/>
              <a:gd name="T3" fmla="*/ 11 h 789"/>
              <a:gd name="T4" fmla="*/ 484 w 344"/>
              <a:gd name="T5" fmla="*/ 64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2000"/>
          </a:p>
        </p:txBody>
      </p:sp>
      <p:sp>
        <p:nvSpPr>
          <p:cNvPr id="18" name="Freeform 19">
            <a:extLst>
              <a:ext uri="{FF2B5EF4-FFF2-40B4-BE49-F238E27FC236}">
                <a16:creationId xmlns:a16="http://schemas.microsoft.com/office/drawing/2014/main" id="{9570F99C-C488-E54E-B34B-F9DE1A458E77}"/>
              </a:ext>
            </a:extLst>
          </p:cNvPr>
          <p:cNvSpPr>
            <a:spLocks/>
          </p:cNvSpPr>
          <p:nvPr/>
        </p:nvSpPr>
        <p:spPr bwMode="auto">
          <a:xfrm flipH="1">
            <a:off x="5608294" y="3155054"/>
            <a:ext cx="573088" cy="914400"/>
          </a:xfrm>
          <a:custGeom>
            <a:avLst/>
            <a:gdLst>
              <a:gd name="T0" fmla="*/ 0 w 344"/>
              <a:gd name="T1" fmla="*/ 0 h 789"/>
              <a:gd name="T2" fmla="*/ 458 w 344"/>
              <a:gd name="T3" fmla="*/ 11 h 789"/>
              <a:gd name="T4" fmla="*/ 484 w 344"/>
              <a:gd name="T5" fmla="*/ 64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2000"/>
          </a:p>
        </p:txBody>
      </p:sp>
      <p:sp>
        <p:nvSpPr>
          <p:cNvPr id="21" name="Text Box 22">
            <a:extLst>
              <a:ext uri="{FF2B5EF4-FFF2-40B4-BE49-F238E27FC236}">
                <a16:creationId xmlns:a16="http://schemas.microsoft.com/office/drawing/2014/main" id="{C0B23DD9-B76B-B44C-8FA0-D0B4E6E00583}"/>
              </a:ext>
            </a:extLst>
          </p:cNvPr>
          <p:cNvSpPr txBox="1">
            <a:spLocks noChangeArrowheads="1"/>
          </p:cNvSpPr>
          <p:nvPr/>
        </p:nvSpPr>
        <p:spPr bwMode="auto">
          <a:xfrm>
            <a:off x="3674719" y="1529453"/>
            <a:ext cx="1824038" cy="97872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80000"/>
              </a:lnSpc>
            </a:pPr>
            <a:r>
              <a:rPr lang="en-US" sz="2400">
                <a:latin typeface="+mn-lt"/>
                <a:cs typeface="Arial" charset="0"/>
              </a:rPr>
              <a:t>Cheia de criptare a Anei</a:t>
            </a:r>
          </a:p>
        </p:txBody>
      </p:sp>
      <p:sp>
        <p:nvSpPr>
          <p:cNvPr id="22" name="Text Box 23">
            <a:extLst>
              <a:ext uri="{FF2B5EF4-FFF2-40B4-BE49-F238E27FC236}">
                <a16:creationId xmlns:a16="http://schemas.microsoft.com/office/drawing/2014/main" id="{809532EF-4B73-154F-9DF4-49771781082B}"/>
              </a:ext>
            </a:extLst>
          </p:cNvPr>
          <p:cNvSpPr txBox="1">
            <a:spLocks noChangeArrowheads="1"/>
          </p:cNvSpPr>
          <p:nvPr/>
        </p:nvSpPr>
        <p:spPr bwMode="auto">
          <a:xfrm>
            <a:off x="7327556" y="1597716"/>
            <a:ext cx="1657350" cy="97872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80000"/>
              </a:lnSpc>
            </a:pPr>
            <a:r>
              <a:rPr lang="en-US" sz="2400">
                <a:latin typeface="+mn-lt"/>
                <a:cs typeface="Arial" charset="0"/>
              </a:rPr>
              <a:t>Cheia de decriptare a lui Bob</a:t>
            </a:r>
          </a:p>
        </p:txBody>
      </p:sp>
      <p:pic>
        <p:nvPicPr>
          <p:cNvPr id="23" name="Picture 24" descr="Bob">
            <a:extLst>
              <a:ext uri="{FF2B5EF4-FFF2-40B4-BE49-F238E27FC236}">
                <a16:creationId xmlns:a16="http://schemas.microsoft.com/office/drawing/2014/main" id="{B7CDFDA3-AD05-5641-9F13-C959774E7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583" y="1802434"/>
            <a:ext cx="8128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25">
            <a:extLst>
              <a:ext uri="{FF2B5EF4-FFF2-40B4-BE49-F238E27FC236}">
                <a16:creationId xmlns:a16="http://schemas.microsoft.com/office/drawing/2014/main" id="{06D5526A-A0B2-5B43-ABCA-4D728897DE04}"/>
              </a:ext>
            </a:extLst>
          </p:cNvPr>
          <p:cNvGrpSpPr>
            <a:grpSpLocks/>
          </p:cNvGrpSpPr>
          <p:nvPr/>
        </p:nvGrpSpPr>
        <p:grpSpPr bwMode="auto">
          <a:xfrm>
            <a:off x="6867181" y="1892991"/>
            <a:ext cx="501650" cy="568325"/>
            <a:chOff x="203" y="1789"/>
            <a:chExt cx="316" cy="358"/>
          </a:xfrm>
        </p:grpSpPr>
        <p:sp>
          <p:nvSpPr>
            <p:cNvPr id="29" name="Text Box 26">
              <a:extLst>
                <a:ext uri="{FF2B5EF4-FFF2-40B4-BE49-F238E27FC236}">
                  <a16:creationId xmlns:a16="http://schemas.microsoft.com/office/drawing/2014/main" id="{D458364F-30A7-7344-97AF-28982E1826D1}"/>
                </a:ext>
              </a:extLst>
            </p:cNvPr>
            <p:cNvSpPr txBox="1">
              <a:spLocks noChangeArrowheads="1"/>
            </p:cNvSpPr>
            <p:nvPr/>
          </p:nvSpPr>
          <p:spPr bwMode="auto">
            <a:xfrm>
              <a:off x="203" y="1789"/>
              <a:ext cx="217"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K</a:t>
              </a:r>
            </a:p>
          </p:txBody>
        </p:sp>
        <p:sp>
          <p:nvSpPr>
            <p:cNvPr id="30" name="Text Box 27">
              <a:extLst>
                <a:ext uri="{FF2B5EF4-FFF2-40B4-BE49-F238E27FC236}">
                  <a16:creationId xmlns:a16="http://schemas.microsoft.com/office/drawing/2014/main" id="{4388AB91-D971-914B-AF4F-86973D7BE759}"/>
                </a:ext>
              </a:extLst>
            </p:cNvPr>
            <p:cNvSpPr txBox="1">
              <a:spLocks noChangeArrowheads="1"/>
            </p:cNvSpPr>
            <p:nvPr/>
          </p:nvSpPr>
          <p:spPr bwMode="auto">
            <a:xfrm>
              <a:off x="298" y="1856"/>
              <a:ext cx="22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B</a:t>
              </a:r>
            </a:p>
          </p:txBody>
        </p:sp>
      </p:grpSp>
      <p:pic>
        <p:nvPicPr>
          <p:cNvPr id="27" name="Picture 30" descr="BS00768_[1]">
            <a:extLst>
              <a:ext uri="{FF2B5EF4-FFF2-40B4-BE49-F238E27FC236}">
                <a16:creationId xmlns:a16="http://schemas.microsoft.com/office/drawing/2014/main" id="{C0A58FD0-B1BA-6943-8103-EA9945A1A4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3227044" y="1540566"/>
            <a:ext cx="4651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31" descr="BS00768_[1]">
            <a:extLst>
              <a:ext uri="{FF2B5EF4-FFF2-40B4-BE49-F238E27FC236}">
                <a16:creationId xmlns:a16="http://schemas.microsoft.com/office/drawing/2014/main" id="{79041123-EFD9-1349-B259-90D4031AD3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6805269" y="1634228"/>
            <a:ext cx="4651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4" name="Straight Arrow Connector 33">
            <a:extLst>
              <a:ext uri="{FF2B5EF4-FFF2-40B4-BE49-F238E27FC236}">
                <a16:creationId xmlns:a16="http://schemas.microsoft.com/office/drawing/2014/main" id="{D857C3A9-AC99-194E-85B8-BD0A22FA2997}"/>
              </a:ext>
            </a:extLst>
          </p:cNvPr>
          <p:cNvCxnSpPr>
            <a:cxnSpLocks/>
          </p:cNvCxnSpPr>
          <p:nvPr/>
        </p:nvCxnSpPr>
        <p:spPr>
          <a:xfrm>
            <a:off x="7027307" y="2279113"/>
            <a:ext cx="0" cy="318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8AE3B5-3946-E448-9D70-EEE25B9A2AAA}"/>
              </a:ext>
            </a:extLst>
          </p:cNvPr>
          <p:cNvCxnSpPr>
            <a:cxnSpLocks/>
          </p:cNvCxnSpPr>
          <p:nvPr/>
        </p:nvCxnSpPr>
        <p:spPr>
          <a:xfrm>
            <a:off x="3346434" y="2238402"/>
            <a:ext cx="0" cy="318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E9D92B-A75B-A241-89FA-02F2039EE03C}"/>
              </a:ext>
            </a:extLst>
          </p:cNvPr>
          <p:cNvCxnSpPr/>
          <p:nvPr/>
        </p:nvCxnSpPr>
        <p:spPr>
          <a:xfrm>
            <a:off x="2081048" y="3144094"/>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15FF13-B579-1348-9B44-398AED47D510}"/>
              </a:ext>
            </a:extLst>
          </p:cNvPr>
          <p:cNvCxnSpPr/>
          <p:nvPr/>
        </p:nvCxnSpPr>
        <p:spPr>
          <a:xfrm>
            <a:off x="8355952" y="3124216"/>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C48485-D587-5C49-BD51-2D1EDE649A05}"/>
              </a:ext>
            </a:extLst>
          </p:cNvPr>
          <p:cNvCxnSpPr>
            <a:cxnSpLocks/>
          </p:cNvCxnSpPr>
          <p:nvPr/>
        </p:nvCxnSpPr>
        <p:spPr>
          <a:xfrm>
            <a:off x="4550646" y="3089705"/>
            <a:ext cx="21729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9546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a:latin typeface="Arial" panose="020B0604020202020204" pitchFamily="34" charset="0"/>
              </a:rPr>
              <a:t>Symmetric key cryptography</a:t>
            </a:r>
            <a:endParaRPr lang="en-US" sz="4400">
              <a:latin typeface="Arial" panose="020B0604020202020204" pitchFamily="34" charset="0"/>
            </a:endParaRPr>
          </a:p>
        </p:txBody>
      </p:sp>
      <p:sp>
        <p:nvSpPr>
          <p:cNvPr id="6" name="Text Box 5">
            <a:extLst>
              <a:ext uri="{FF2B5EF4-FFF2-40B4-BE49-F238E27FC236}">
                <a16:creationId xmlns:a16="http://schemas.microsoft.com/office/drawing/2014/main" id="{D734669E-61CB-D549-AB3B-9FA516F17AB0}"/>
              </a:ext>
            </a:extLst>
          </p:cNvPr>
          <p:cNvSpPr txBox="1">
            <a:spLocks noChangeArrowheads="1"/>
          </p:cNvSpPr>
          <p:nvPr/>
        </p:nvSpPr>
        <p:spPr bwMode="auto">
          <a:xfrm>
            <a:off x="1585013" y="2469633"/>
            <a:ext cx="12795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plaintext</a:t>
            </a:r>
          </a:p>
        </p:txBody>
      </p:sp>
      <p:sp>
        <p:nvSpPr>
          <p:cNvPr id="7" name="Text Box 6">
            <a:extLst>
              <a:ext uri="{FF2B5EF4-FFF2-40B4-BE49-F238E27FC236}">
                <a16:creationId xmlns:a16="http://schemas.microsoft.com/office/drawing/2014/main" id="{4339D451-1A35-EA43-A191-2CBFB5AB1988}"/>
              </a:ext>
            </a:extLst>
          </p:cNvPr>
          <p:cNvSpPr txBox="1">
            <a:spLocks noChangeArrowheads="1"/>
          </p:cNvSpPr>
          <p:nvPr/>
        </p:nvSpPr>
        <p:spPr bwMode="auto">
          <a:xfrm>
            <a:off x="8469521" y="2471779"/>
            <a:ext cx="12795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plaintext</a:t>
            </a:r>
          </a:p>
        </p:txBody>
      </p:sp>
      <p:grpSp>
        <p:nvGrpSpPr>
          <p:cNvPr id="9" name="Group 8">
            <a:extLst>
              <a:ext uri="{FF2B5EF4-FFF2-40B4-BE49-F238E27FC236}">
                <a16:creationId xmlns:a16="http://schemas.microsoft.com/office/drawing/2014/main" id="{27D16B6C-3FBA-664E-8508-1CA0809480B5}"/>
              </a:ext>
            </a:extLst>
          </p:cNvPr>
          <p:cNvGrpSpPr>
            <a:grpSpLocks/>
          </p:cNvGrpSpPr>
          <p:nvPr/>
        </p:nvGrpSpPr>
        <p:grpSpPr bwMode="auto">
          <a:xfrm>
            <a:off x="3697289" y="1564035"/>
            <a:ext cx="490538" cy="582613"/>
            <a:chOff x="203" y="1789"/>
            <a:chExt cx="309" cy="367"/>
          </a:xfrm>
        </p:grpSpPr>
        <p:sp>
          <p:nvSpPr>
            <p:cNvPr id="31" name="Text Box 9">
              <a:extLst>
                <a:ext uri="{FF2B5EF4-FFF2-40B4-BE49-F238E27FC236}">
                  <a16:creationId xmlns:a16="http://schemas.microsoft.com/office/drawing/2014/main" id="{A6D7B9C7-CE2B-2E4F-B690-78DA63F083BD}"/>
                </a:ext>
              </a:extLst>
            </p:cNvPr>
            <p:cNvSpPr txBox="1">
              <a:spLocks noChangeArrowheads="1"/>
            </p:cNvSpPr>
            <p:nvPr/>
          </p:nvSpPr>
          <p:spPr bwMode="auto">
            <a:xfrm>
              <a:off x="203" y="1789"/>
              <a:ext cx="217"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K</a:t>
              </a:r>
            </a:p>
          </p:txBody>
        </p:sp>
        <p:sp>
          <p:nvSpPr>
            <p:cNvPr id="33" name="Text Box 10">
              <a:extLst>
                <a:ext uri="{FF2B5EF4-FFF2-40B4-BE49-F238E27FC236}">
                  <a16:creationId xmlns:a16="http://schemas.microsoft.com/office/drawing/2014/main" id="{CF36D666-0D47-A340-A5EE-2F56800D40B6}"/>
                </a:ext>
              </a:extLst>
            </p:cNvPr>
            <p:cNvSpPr txBox="1">
              <a:spLocks noChangeArrowheads="1"/>
            </p:cNvSpPr>
            <p:nvPr/>
          </p:nvSpPr>
          <p:spPr bwMode="auto">
            <a:xfrm>
              <a:off x="307" y="1865"/>
              <a:ext cx="205"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S</a:t>
              </a:r>
            </a:p>
          </p:txBody>
        </p:sp>
      </p:grpSp>
      <p:pic>
        <p:nvPicPr>
          <p:cNvPr id="10" name="Picture 11" descr="Alice">
            <a:extLst>
              <a:ext uri="{FF2B5EF4-FFF2-40B4-BE49-F238E27FC236}">
                <a16:creationId xmlns:a16="http://schemas.microsoft.com/office/drawing/2014/main" id="{0452868E-2DCB-044D-8E12-3E12E0509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787" y="1533872"/>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3">
            <a:extLst>
              <a:ext uri="{FF2B5EF4-FFF2-40B4-BE49-F238E27FC236}">
                <a16:creationId xmlns:a16="http://schemas.microsoft.com/office/drawing/2014/main" id="{AD1F12B2-FF58-C84A-9FEE-E90ECF217085}"/>
              </a:ext>
            </a:extLst>
          </p:cNvPr>
          <p:cNvSpPr>
            <a:spLocks noChangeArrowheads="1"/>
          </p:cNvSpPr>
          <p:nvPr/>
        </p:nvSpPr>
        <p:spPr bwMode="auto">
          <a:xfrm>
            <a:off x="3033369" y="2519226"/>
            <a:ext cx="1433513" cy="86042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a:cs typeface="Arial" charset="0"/>
            </a:endParaRPr>
          </a:p>
        </p:txBody>
      </p:sp>
      <p:sp>
        <p:nvSpPr>
          <p:cNvPr id="13" name="Text Box 14">
            <a:extLst>
              <a:ext uri="{FF2B5EF4-FFF2-40B4-BE49-F238E27FC236}">
                <a16:creationId xmlns:a16="http://schemas.microsoft.com/office/drawing/2014/main" id="{D91A2ABD-8921-C24C-B9A7-FD940B03116B}"/>
              </a:ext>
            </a:extLst>
          </p:cNvPr>
          <p:cNvSpPr txBox="1">
            <a:spLocks noChangeArrowheads="1"/>
          </p:cNvSpPr>
          <p:nvPr/>
        </p:nvSpPr>
        <p:spPr bwMode="auto">
          <a:xfrm>
            <a:off x="2966694" y="2587489"/>
            <a:ext cx="1536700"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a:solidFill>
                  <a:schemeClr val="bg1"/>
                </a:solidFill>
                <a:latin typeface="+mn-lt"/>
                <a:cs typeface="Arial" charset="0"/>
              </a:rPr>
              <a:t>encryption</a:t>
            </a:r>
          </a:p>
          <a:p>
            <a:pPr algn="ctr">
              <a:lnSpc>
                <a:spcPct val="90000"/>
              </a:lnSpc>
            </a:pPr>
            <a:r>
              <a:rPr lang="en-US" sz="2400">
                <a:solidFill>
                  <a:schemeClr val="bg1"/>
                </a:solidFill>
                <a:latin typeface="+mn-lt"/>
                <a:cs typeface="Arial" charset="0"/>
              </a:rPr>
              <a:t>algorithm</a:t>
            </a:r>
          </a:p>
        </p:txBody>
      </p:sp>
      <p:sp>
        <p:nvSpPr>
          <p:cNvPr id="14" name="Rectangle 15">
            <a:extLst>
              <a:ext uri="{FF2B5EF4-FFF2-40B4-BE49-F238E27FC236}">
                <a16:creationId xmlns:a16="http://schemas.microsoft.com/office/drawing/2014/main" id="{330108AB-253A-2F4F-B115-B277A156989D}"/>
              </a:ext>
            </a:extLst>
          </p:cNvPr>
          <p:cNvSpPr>
            <a:spLocks noChangeArrowheads="1"/>
          </p:cNvSpPr>
          <p:nvPr/>
        </p:nvSpPr>
        <p:spPr bwMode="auto">
          <a:xfrm>
            <a:off x="6775106" y="2533514"/>
            <a:ext cx="1460500" cy="8540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a:cs typeface="Arial" charset="0"/>
            </a:endParaRPr>
          </a:p>
        </p:txBody>
      </p:sp>
      <p:sp>
        <p:nvSpPr>
          <p:cNvPr id="15" name="Text Box 16">
            <a:extLst>
              <a:ext uri="{FF2B5EF4-FFF2-40B4-BE49-F238E27FC236}">
                <a16:creationId xmlns:a16="http://schemas.microsoft.com/office/drawing/2014/main" id="{38440821-15F2-844A-8721-2FD8A32BBB5F}"/>
              </a:ext>
            </a:extLst>
          </p:cNvPr>
          <p:cNvSpPr txBox="1">
            <a:spLocks noChangeArrowheads="1"/>
          </p:cNvSpPr>
          <p:nvPr/>
        </p:nvSpPr>
        <p:spPr bwMode="auto">
          <a:xfrm>
            <a:off x="6702081" y="2598601"/>
            <a:ext cx="1604963" cy="757238"/>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a:solidFill>
                  <a:schemeClr val="bg1"/>
                </a:solidFill>
                <a:latin typeface="+mn-lt"/>
                <a:cs typeface="Arial" charset="0"/>
              </a:rPr>
              <a:t>decryption </a:t>
            </a:r>
          </a:p>
          <a:p>
            <a:pPr algn="ctr">
              <a:lnSpc>
                <a:spcPct val="90000"/>
              </a:lnSpc>
            </a:pPr>
            <a:r>
              <a:rPr lang="en-US" sz="2400">
                <a:solidFill>
                  <a:schemeClr val="bg1"/>
                </a:solidFill>
                <a:latin typeface="+mn-lt"/>
                <a:cs typeface="Arial" charset="0"/>
              </a:rPr>
              <a:t>algorithm</a:t>
            </a:r>
          </a:p>
        </p:txBody>
      </p:sp>
      <p:pic>
        <p:nvPicPr>
          <p:cNvPr id="23" name="Picture 24" descr="Bob">
            <a:extLst>
              <a:ext uri="{FF2B5EF4-FFF2-40B4-BE49-F238E27FC236}">
                <a16:creationId xmlns:a16="http://schemas.microsoft.com/office/drawing/2014/main" id="{B7CDFDA3-AD05-5641-9F13-C959774E7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583" y="1630157"/>
            <a:ext cx="8128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25">
            <a:extLst>
              <a:ext uri="{FF2B5EF4-FFF2-40B4-BE49-F238E27FC236}">
                <a16:creationId xmlns:a16="http://schemas.microsoft.com/office/drawing/2014/main" id="{06D5526A-A0B2-5B43-ABCA-4D728897DE04}"/>
              </a:ext>
            </a:extLst>
          </p:cNvPr>
          <p:cNvGrpSpPr>
            <a:grpSpLocks/>
          </p:cNvGrpSpPr>
          <p:nvPr/>
        </p:nvGrpSpPr>
        <p:grpSpPr bwMode="auto">
          <a:xfrm>
            <a:off x="7437023" y="1561686"/>
            <a:ext cx="488950" cy="568325"/>
            <a:chOff x="203" y="1789"/>
            <a:chExt cx="308" cy="358"/>
          </a:xfrm>
        </p:grpSpPr>
        <p:sp>
          <p:nvSpPr>
            <p:cNvPr id="29" name="Text Box 26">
              <a:extLst>
                <a:ext uri="{FF2B5EF4-FFF2-40B4-BE49-F238E27FC236}">
                  <a16:creationId xmlns:a16="http://schemas.microsoft.com/office/drawing/2014/main" id="{D458364F-30A7-7344-97AF-28982E1826D1}"/>
                </a:ext>
              </a:extLst>
            </p:cNvPr>
            <p:cNvSpPr txBox="1">
              <a:spLocks noChangeArrowheads="1"/>
            </p:cNvSpPr>
            <p:nvPr/>
          </p:nvSpPr>
          <p:spPr bwMode="auto">
            <a:xfrm>
              <a:off x="203" y="1789"/>
              <a:ext cx="217"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K</a:t>
              </a:r>
            </a:p>
          </p:txBody>
        </p:sp>
        <p:sp>
          <p:nvSpPr>
            <p:cNvPr id="30" name="Text Box 27">
              <a:extLst>
                <a:ext uri="{FF2B5EF4-FFF2-40B4-BE49-F238E27FC236}">
                  <a16:creationId xmlns:a16="http://schemas.microsoft.com/office/drawing/2014/main" id="{4388AB91-D971-914B-AF4F-86973D7BE759}"/>
                </a:ext>
              </a:extLst>
            </p:cNvPr>
            <p:cNvSpPr txBox="1">
              <a:spLocks noChangeArrowheads="1"/>
            </p:cNvSpPr>
            <p:nvPr/>
          </p:nvSpPr>
          <p:spPr bwMode="auto">
            <a:xfrm>
              <a:off x="306" y="1856"/>
              <a:ext cx="205"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S</a:t>
              </a:r>
            </a:p>
          </p:txBody>
        </p:sp>
      </p:grpSp>
      <p:pic>
        <p:nvPicPr>
          <p:cNvPr id="27" name="Picture 30" descr="BS00768_[1]">
            <a:extLst>
              <a:ext uri="{FF2B5EF4-FFF2-40B4-BE49-F238E27FC236}">
                <a16:creationId xmlns:a16="http://schemas.microsoft.com/office/drawing/2014/main" id="{C0A58FD0-B1BA-6943-8103-EA9945A1A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3227044" y="1686340"/>
            <a:ext cx="4651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31" descr="BS00768_[1]">
            <a:extLst>
              <a:ext uri="{FF2B5EF4-FFF2-40B4-BE49-F238E27FC236}">
                <a16:creationId xmlns:a16="http://schemas.microsoft.com/office/drawing/2014/main" id="{79041123-EFD9-1349-B259-90D4031AD3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6898033" y="1740245"/>
            <a:ext cx="4651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4" name="Straight Arrow Connector 33">
            <a:extLst>
              <a:ext uri="{FF2B5EF4-FFF2-40B4-BE49-F238E27FC236}">
                <a16:creationId xmlns:a16="http://schemas.microsoft.com/office/drawing/2014/main" id="{D857C3A9-AC99-194E-85B8-BD0A22FA2997}"/>
              </a:ext>
            </a:extLst>
          </p:cNvPr>
          <p:cNvCxnSpPr>
            <a:cxnSpLocks/>
          </p:cNvCxnSpPr>
          <p:nvPr/>
        </p:nvCxnSpPr>
        <p:spPr>
          <a:xfrm>
            <a:off x="7027307" y="2106836"/>
            <a:ext cx="0" cy="318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8AE3B5-3946-E448-9D70-EEE25B9A2AAA}"/>
              </a:ext>
            </a:extLst>
          </p:cNvPr>
          <p:cNvCxnSpPr>
            <a:cxnSpLocks/>
          </p:cNvCxnSpPr>
          <p:nvPr/>
        </p:nvCxnSpPr>
        <p:spPr>
          <a:xfrm>
            <a:off x="3346434" y="2066125"/>
            <a:ext cx="0" cy="318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E9D92B-A75B-A241-89FA-02F2039EE03C}"/>
              </a:ext>
            </a:extLst>
          </p:cNvPr>
          <p:cNvCxnSpPr/>
          <p:nvPr/>
        </p:nvCxnSpPr>
        <p:spPr>
          <a:xfrm>
            <a:off x="2081048" y="2971817"/>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15FF13-B579-1348-9B44-398AED47D510}"/>
              </a:ext>
            </a:extLst>
          </p:cNvPr>
          <p:cNvCxnSpPr/>
          <p:nvPr/>
        </p:nvCxnSpPr>
        <p:spPr>
          <a:xfrm>
            <a:off x="8355952" y="2951939"/>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C48485-D587-5C49-BD51-2D1EDE649A05}"/>
              </a:ext>
            </a:extLst>
          </p:cNvPr>
          <p:cNvCxnSpPr>
            <a:cxnSpLocks/>
          </p:cNvCxnSpPr>
          <p:nvPr/>
        </p:nvCxnSpPr>
        <p:spPr>
          <a:xfrm>
            <a:off x="4550646" y="2917428"/>
            <a:ext cx="21729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 Box 7">
            <a:extLst>
              <a:ext uri="{FF2B5EF4-FFF2-40B4-BE49-F238E27FC236}">
                <a16:creationId xmlns:a16="http://schemas.microsoft.com/office/drawing/2014/main" id="{23D78889-5D58-7B49-852E-A4D7CE204213}"/>
              </a:ext>
            </a:extLst>
          </p:cNvPr>
          <p:cNvSpPr txBox="1">
            <a:spLocks noChangeArrowheads="1"/>
          </p:cNvSpPr>
          <p:nvPr/>
        </p:nvSpPr>
        <p:spPr bwMode="auto">
          <a:xfrm>
            <a:off x="4834627" y="2476708"/>
            <a:ext cx="1455738" cy="461963"/>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ciphertext</a:t>
            </a:r>
          </a:p>
        </p:txBody>
      </p:sp>
      <p:sp>
        <p:nvSpPr>
          <p:cNvPr id="37" name="Text Box 27">
            <a:extLst>
              <a:ext uri="{FF2B5EF4-FFF2-40B4-BE49-F238E27FC236}">
                <a16:creationId xmlns:a16="http://schemas.microsoft.com/office/drawing/2014/main" id="{2F4A5A09-FA83-434F-92C3-28E1DB3EE65E}"/>
              </a:ext>
            </a:extLst>
          </p:cNvPr>
          <p:cNvSpPr txBox="1">
            <a:spLocks noChangeArrowheads="1"/>
          </p:cNvSpPr>
          <p:nvPr/>
        </p:nvSpPr>
        <p:spPr bwMode="auto">
          <a:xfrm>
            <a:off x="4942640" y="2924315"/>
            <a:ext cx="103906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a:solidFill>
                  <a:srgbClr val="C00000"/>
                </a:solidFill>
                <a:latin typeface="+mn-lt"/>
                <a:cs typeface="Arial" charset="0"/>
              </a:rPr>
              <a:t>K  (m)</a:t>
            </a:r>
          </a:p>
        </p:txBody>
      </p:sp>
      <p:sp>
        <p:nvSpPr>
          <p:cNvPr id="41" name="Text Box 28">
            <a:extLst>
              <a:ext uri="{FF2B5EF4-FFF2-40B4-BE49-F238E27FC236}">
                <a16:creationId xmlns:a16="http://schemas.microsoft.com/office/drawing/2014/main" id="{B230A58D-9373-144C-92D9-84B3F53C7B42}"/>
              </a:ext>
            </a:extLst>
          </p:cNvPr>
          <p:cNvSpPr txBox="1">
            <a:spLocks noChangeArrowheads="1"/>
          </p:cNvSpPr>
          <p:nvPr/>
        </p:nvSpPr>
        <p:spPr bwMode="auto">
          <a:xfrm>
            <a:off x="5160333" y="3116403"/>
            <a:ext cx="32573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S</a:t>
            </a:r>
          </a:p>
        </p:txBody>
      </p:sp>
      <p:sp>
        <p:nvSpPr>
          <p:cNvPr id="42" name="Rectangle 3">
            <a:extLst>
              <a:ext uri="{FF2B5EF4-FFF2-40B4-BE49-F238E27FC236}">
                <a16:creationId xmlns:a16="http://schemas.microsoft.com/office/drawing/2014/main" id="{D5E2051B-B645-DE43-BBCC-96C0307D24AE}"/>
              </a:ext>
            </a:extLst>
          </p:cNvPr>
          <p:cNvSpPr txBox="1">
            <a:spLocks noChangeArrowheads="1"/>
          </p:cNvSpPr>
          <p:nvPr/>
        </p:nvSpPr>
        <p:spPr>
          <a:xfrm>
            <a:off x="798690" y="3574795"/>
            <a:ext cx="11164125" cy="2432671"/>
          </a:xfrm>
          <a:prstGeom prst="rect">
            <a:avLst/>
          </a:prstGeom>
        </p:spPr>
        <p:txBody>
          <a:bodyPr vert="horz" lIns="91440" tIns="45720" rIns="91440" bIns="45720" rtlCol="0" anchor="t">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a:buFont typeface="Wingdings" charset="0"/>
              <a:buNone/>
            </a:pPr>
            <a:r>
              <a:rPr lang="en-US" sz="3200">
                <a:solidFill>
                  <a:srgbClr val="C00000"/>
                </a:solidFill>
              </a:rPr>
              <a:t>symmetric key crypto</a:t>
            </a:r>
            <a:r>
              <a:rPr lang="en-US" sz="3200"/>
              <a:t>: Bob and Ana share the same key: K</a:t>
            </a:r>
          </a:p>
          <a:p>
            <a:pPr>
              <a:buFont typeface="Wingdings" charset="0"/>
              <a:buNone/>
            </a:pPr>
            <a:endParaRPr lang="en-US" sz="3200" i="1" u="sng">
              <a:solidFill>
                <a:srgbClr val="C00000"/>
              </a:solidFill>
            </a:endParaRPr>
          </a:p>
          <a:p>
            <a:pPr>
              <a:buFont typeface="Wingdings" charset="0"/>
              <a:buNone/>
            </a:pPr>
            <a:r>
              <a:rPr lang="en-US" sz="3200" i="1" u="sng">
                <a:solidFill>
                  <a:srgbClr val="C00000"/>
                </a:solidFill>
              </a:rPr>
              <a:t>Q:</a:t>
            </a:r>
            <a:r>
              <a:rPr lang="en-US" sz="3200" i="1">
                <a:solidFill>
                  <a:srgbClr val="C00000"/>
                </a:solidFill>
              </a:rPr>
              <a:t> </a:t>
            </a:r>
            <a:r>
              <a:rPr lang="en-US" sz="3200"/>
              <a:t>how do Bob and Ana agree on the symmetric key value?</a:t>
            </a:r>
            <a:endParaRPr lang="en-US" sz="3200" i="1"/>
          </a:p>
        </p:txBody>
      </p:sp>
      <p:sp>
        <p:nvSpPr>
          <p:cNvPr id="43" name="Slide Number Placeholder 2">
            <a:extLst>
              <a:ext uri="{FF2B5EF4-FFF2-40B4-BE49-F238E27FC236}">
                <a16:creationId xmlns:a16="http://schemas.microsoft.com/office/drawing/2014/main" id="{98A2B4F2-C89B-C344-A03B-58164B0C8E99}"/>
              </a:ext>
            </a:extLst>
          </p:cNvPr>
          <p:cNvSpPr>
            <a:spLocks noGrp="1"/>
          </p:cNvSpPr>
          <p:nvPr>
            <p:ph type="sldNum" sz="quarter" idx="4294967295"/>
          </p:nvPr>
        </p:nvSpPr>
        <p:spPr>
          <a:xfrm>
            <a:off x="9219616" y="6443089"/>
            <a:ext cx="2743200" cy="365125"/>
          </a:xfrm>
          <a:prstGeom prst="rect">
            <a:avLst/>
          </a:prstGeom>
        </p:spPr>
        <p:txBody>
          <a:bodyPr/>
          <a:lstStyle/>
          <a:p>
            <a:r>
              <a:rPr lang="en-US"/>
              <a:t>Security: 8- </a:t>
            </a:r>
            <a:fld id="{C4204591-24BD-A542-B9D5-F8D8A88D2FEE}" type="slidenum">
              <a:rPr lang="en-US" smtClean="0"/>
              <a:pPr/>
              <a:t>17</a:t>
            </a:fld>
            <a:endParaRPr lang="en-US"/>
          </a:p>
        </p:txBody>
      </p:sp>
    </p:spTree>
    <p:extLst>
      <p:ext uri="{BB962C8B-B14F-4D97-AF65-F5344CB8AC3E}">
        <p14:creationId xmlns:p14="http://schemas.microsoft.com/office/powerpoint/2010/main" val="2951079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CC4C-08A0-B868-DCB6-1EF9C43C0C8A}"/>
              </a:ext>
            </a:extLst>
          </p:cNvPr>
          <p:cNvSpPr>
            <a:spLocks noGrp="1"/>
          </p:cNvSpPr>
          <p:nvPr>
            <p:ph type="title"/>
          </p:nvPr>
        </p:nvSpPr>
        <p:spPr/>
        <p:txBody>
          <a:bodyPr>
            <a:normAutofit/>
          </a:bodyPr>
          <a:lstStyle/>
          <a:p>
            <a:r>
              <a:rPr lang="en-US" sz="4000"/>
              <a:t>Symmetric Encryption / Criptarea simetrica</a:t>
            </a:r>
          </a:p>
        </p:txBody>
      </p:sp>
      <p:sp>
        <p:nvSpPr>
          <p:cNvPr id="3" name="Content Placeholder 2">
            <a:extLst>
              <a:ext uri="{FF2B5EF4-FFF2-40B4-BE49-F238E27FC236}">
                <a16:creationId xmlns:a16="http://schemas.microsoft.com/office/drawing/2014/main" id="{C5483D8D-F6DD-3B41-4C73-EC803A4869BF}"/>
              </a:ext>
            </a:extLst>
          </p:cNvPr>
          <p:cNvSpPr>
            <a:spLocks noGrp="1"/>
          </p:cNvSpPr>
          <p:nvPr>
            <p:ph idx="1"/>
          </p:nvPr>
        </p:nvSpPr>
        <p:spPr>
          <a:xfrm>
            <a:off x="508000" y="2000250"/>
            <a:ext cx="11303000" cy="3251522"/>
          </a:xfrm>
        </p:spPr>
        <p:txBody>
          <a:bodyPr>
            <a:normAutofit/>
          </a:bodyPr>
          <a:lstStyle/>
          <a:p>
            <a:pPr marL="457200" lvl="1" indent="0">
              <a:buNone/>
            </a:pPr>
            <a:r>
              <a:rPr lang="en-US" sz="2000" b="0" i="0">
                <a:solidFill>
                  <a:srgbClr val="000000"/>
                </a:solidFill>
                <a:effectLst/>
                <a:latin typeface="Courier New" panose="02070309020205020404" pitchFamily="49" charset="0"/>
                <a:cs typeface="Courier New" panose="02070309020205020404" pitchFamily="49" charset="0"/>
              </a:rPr>
              <a:t>keygen() -&gt; key</a:t>
            </a:r>
          </a:p>
          <a:p>
            <a:pPr marL="457200" lvl="1" indent="0">
              <a:buNone/>
            </a:pPr>
            <a:r>
              <a:rPr lang="en-US" sz="2000" b="0" i="0">
                <a:solidFill>
                  <a:srgbClr val="000000"/>
                </a:solidFill>
                <a:effectLst/>
                <a:latin typeface="Courier New" panose="02070309020205020404" pitchFamily="49" charset="0"/>
                <a:cs typeface="Courier New" panose="02070309020205020404" pitchFamily="49" charset="0"/>
              </a:rPr>
              <a:t>encrypt(plaintext: array&lt;byte&gt;, key) -&gt; array&lt;byte&gt; (ciphertext) </a:t>
            </a:r>
          </a:p>
          <a:p>
            <a:pPr marL="457200" lvl="1" indent="0">
              <a:buNone/>
            </a:pPr>
            <a:r>
              <a:rPr lang="en-US" sz="2000" b="0" i="0">
                <a:solidFill>
                  <a:srgbClr val="000000"/>
                </a:solidFill>
                <a:effectLst/>
                <a:latin typeface="Courier New" panose="02070309020205020404" pitchFamily="49" charset="0"/>
                <a:cs typeface="Courier New" panose="02070309020205020404" pitchFamily="49" charset="0"/>
              </a:rPr>
              <a:t>decrypt(ciphertext: array&lt;byte&gt;, key) -&gt; array&lt;byte&gt; (plaintext) </a:t>
            </a:r>
          </a:p>
          <a:p>
            <a:pPr marL="0" indent="0">
              <a:buNone/>
            </a:pPr>
            <a:endParaRPr lang="en-US"/>
          </a:p>
          <a:p>
            <a:pPr marL="0" indent="0">
              <a:buNone/>
            </a:pPr>
            <a:r>
              <a:rPr lang="en-US"/>
              <a:t>Proprietati:</a:t>
            </a:r>
          </a:p>
          <a:p>
            <a:pPr lvl="1">
              <a:buFontTx/>
              <a:buChar char="-"/>
            </a:pPr>
            <a:r>
              <a:rPr lang="en-US"/>
              <a:t>Nu pot deduce plaintext din ciphertext, fara cheie</a:t>
            </a:r>
          </a:p>
          <a:p>
            <a:pPr lvl="1">
              <a:buFontTx/>
              <a:buChar char="-"/>
            </a:pPr>
            <a:r>
              <a:rPr lang="en-US" b="0" i="0">
                <a:solidFill>
                  <a:srgbClr val="000000"/>
                </a:solidFill>
                <a:effectLst/>
              </a:rPr>
              <a:t>decrypt(encrypt(m, k), k) = m.</a:t>
            </a:r>
          </a:p>
        </p:txBody>
      </p:sp>
    </p:spTree>
    <p:extLst>
      <p:ext uri="{BB962C8B-B14F-4D97-AF65-F5344CB8AC3E}">
        <p14:creationId xmlns:p14="http://schemas.microsoft.com/office/powerpoint/2010/main" val="196018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B3C4-D9C1-5E67-1EE9-B1D28F0D041A}"/>
              </a:ext>
            </a:extLst>
          </p:cNvPr>
          <p:cNvSpPr>
            <a:spLocks noGrp="1"/>
          </p:cNvSpPr>
          <p:nvPr>
            <p:ph type="title"/>
          </p:nvPr>
        </p:nvSpPr>
        <p:spPr/>
        <p:txBody>
          <a:bodyPr>
            <a:normAutofit/>
          </a:bodyPr>
          <a:lstStyle/>
          <a:p>
            <a:r>
              <a:rPr lang="en-US" sz="4000"/>
              <a:t>Practice: </a:t>
            </a:r>
            <a:r>
              <a:rPr lang="en-US" sz="4000">
                <a:latin typeface="Courier New" panose="02070309020205020404" pitchFamily="49" charset="0"/>
                <a:cs typeface="Courier New" panose="02070309020205020404" pitchFamily="49" charset="0"/>
              </a:rPr>
              <a:t>openssl help</a:t>
            </a:r>
          </a:p>
        </p:txBody>
      </p:sp>
      <p:sp>
        <p:nvSpPr>
          <p:cNvPr id="3" name="Content Placeholder 2">
            <a:extLst>
              <a:ext uri="{FF2B5EF4-FFF2-40B4-BE49-F238E27FC236}">
                <a16:creationId xmlns:a16="http://schemas.microsoft.com/office/drawing/2014/main" id="{4B6E1800-71EA-7F43-6838-122698202BF2}"/>
              </a:ext>
            </a:extLst>
          </p:cNvPr>
          <p:cNvSpPr>
            <a:spLocks noGrp="1"/>
          </p:cNvSpPr>
          <p:nvPr>
            <p:ph idx="1"/>
          </p:nvPr>
        </p:nvSpPr>
        <p:spPr>
          <a:xfrm>
            <a:off x="381000" y="2310503"/>
            <a:ext cx="5573475" cy="3647152"/>
          </a:xfrm>
          <a:solidFill>
            <a:schemeClr val="tx1"/>
          </a:solidFill>
        </p:spPr>
        <p:txBody>
          <a:bodyPr>
            <a:normAutofit fontScale="25000" lnSpcReduction="20000"/>
          </a:bodyPr>
          <a:lstStyle/>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Standard commands</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asn1parse         ca                ciphers           cms</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crl               crl2pkcs7         dgst              dhparam</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dsa               dsaparam          ec                ecparam</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enc               engine            errstr            gendsa</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genpkey           genrsa            help              list</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nseq              ocsp              passwd            pkcs12</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pkcs7             pkcs8             pkey              pkeyparam</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pkeyutl           prime             rand              rehash</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req               rsa               rsautl            s_client</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s_server          s_time            sess_id           smime</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speed             spkac             srp               storeutl</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ts                verify            version           x509</a:t>
            </a:r>
          </a:p>
          <a:p>
            <a:pPr marL="0" indent="0">
              <a:lnSpc>
                <a:spcPct val="120000"/>
              </a:lnSpc>
              <a:spcBef>
                <a:spcPts val="0"/>
              </a:spcBef>
              <a:buNone/>
            </a:pPr>
            <a:endParaRPr lang="en-US" sz="4000">
              <a:solidFill>
                <a:srgbClr val="FFFF00"/>
              </a:solidFill>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Message Digest commands (see the `dgst' command for more details)</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blake2b512        blake2s256        gost              md4</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md5               rmd160            sha1              sha224</a:t>
            </a:r>
          </a:p>
          <a:p>
            <a:pPr marL="0" indent="0">
              <a:lnSpc>
                <a:spcPct val="120000"/>
              </a:lnSpc>
              <a:spcBef>
                <a:spcPts val="0"/>
              </a:spcBef>
              <a:buNone/>
            </a:pPr>
            <a:r>
              <a:rPr lang="en-US" sz="4000">
                <a:solidFill>
                  <a:srgbClr val="FFFF00"/>
                </a:solidFill>
                <a:highlight>
                  <a:srgbClr val="FFFF00"/>
                </a:highlight>
                <a:latin typeface="Courier New" panose="02070309020205020404" pitchFamily="49" charset="0"/>
                <a:cs typeface="Courier New" panose="02070309020205020404" pitchFamily="49" charset="0"/>
              </a:rPr>
              <a:t>sha256</a:t>
            </a:r>
            <a:r>
              <a:rPr lang="en-US" sz="4000">
                <a:solidFill>
                  <a:srgbClr val="FFFF00"/>
                </a:solidFill>
                <a:latin typeface="Courier New" panose="02070309020205020404" pitchFamily="49" charset="0"/>
                <a:cs typeface="Courier New" panose="02070309020205020404" pitchFamily="49" charset="0"/>
              </a:rPr>
              <a:t>            sha3-224          sha3-256          sha3-384</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sha3-512          sha384            sha512            sha512-224</a:t>
            </a:r>
          </a:p>
          <a:p>
            <a:pPr marL="0" indent="0">
              <a:lnSpc>
                <a:spcPct val="120000"/>
              </a:lnSpc>
              <a:spcBef>
                <a:spcPts val="0"/>
              </a:spcBef>
              <a:buNone/>
            </a:pPr>
            <a:r>
              <a:rPr lang="en-US" sz="4000">
                <a:solidFill>
                  <a:srgbClr val="FFFF00"/>
                </a:solidFill>
                <a:latin typeface="Courier New" panose="02070309020205020404" pitchFamily="49" charset="0"/>
                <a:cs typeface="Courier New" panose="02070309020205020404" pitchFamily="49" charset="0"/>
              </a:rPr>
              <a:t>sha512-256        shake128          shake256          sm3</a:t>
            </a:r>
          </a:p>
          <a:p>
            <a:pPr marL="0" indent="0">
              <a:lnSpc>
                <a:spcPct val="120000"/>
              </a:lnSpc>
              <a:spcBef>
                <a:spcPts val="0"/>
              </a:spcBef>
              <a:buNone/>
            </a:pPr>
            <a:endParaRPr lang="en-US" sz="4000">
              <a:solidFill>
                <a:srgbClr val="FFFF00"/>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4000">
              <a:solidFill>
                <a:srgbClr val="FFFF00"/>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4000">
              <a:solidFill>
                <a:srgbClr val="FFFF00"/>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4000">
              <a:solidFill>
                <a:srgbClr val="FFFF00"/>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4000">
              <a:solidFill>
                <a:srgbClr val="FFFF00"/>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4000">
              <a:solidFill>
                <a:srgbClr val="FFFF00"/>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4000">
              <a:solidFill>
                <a:srgbClr val="FFFF00"/>
              </a:solidFill>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a:p>
            <a:endParaRPr lang="en-US">
              <a:solidFill>
                <a:srgbClr val="FFFF00"/>
              </a:solidFill>
            </a:endParaRPr>
          </a:p>
        </p:txBody>
      </p:sp>
      <p:sp>
        <p:nvSpPr>
          <p:cNvPr id="5" name="TextBox 4">
            <a:extLst>
              <a:ext uri="{FF2B5EF4-FFF2-40B4-BE49-F238E27FC236}">
                <a16:creationId xmlns:a16="http://schemas.microsoft.com/office/drawing/2014/main" id="{0E07CB64-2A53-61F5-F067-589EC118FD0D}"/>
              </a:ext>
            </a:extLst>
          </p:cNvPr>
          <p:cNvSpPr txBox="1"/>
          <p:nvPr/>
        </p:nvSpPr>
        <p:spPr>
          <a:xfrm>
            <a:off x="5954486" y="2310503"/>
            <a:ext cx="6096000" cy="3647152"/>
          </a:xfrm>
          <a:prstGeom prst="rect">
            <a:avLst/>
          </a:prstGeom>
          <a:solidFill>
            <a:schemeClr val="tx1"/>
          </a:solidFill>
        </p:spPr>
        <p:txBody>
          <a:bodyPr wrap="square">
            <a:spAutoFit/>
          </a:bodyPr>
          <a:lstStyle/>
          <a:p>
            <a:r>
              <a:rPr lang="en-US" sz="1100">
                <a:solidFill>
                  <a:srgbClr val="FFFF00"/>
                </a:solidFill>
                <a:latin typeface="Courier New" panose="02070309020205020404" pitchFamily="49" charset="0"/>
                <a:cs typeface="Courier New" panose="02070309020205020404" pitchFamily="49" charset="0"/>
              </a:rPr>
              <a:t>Cipher commands (see the `enc' command for more details)</a:t>
            </a:r>
          </a:p>
          <a:p>
            <a:r>
              <a:rPr lang="en-US" sz="1100">
                <a:solidFill>
                  <a:srgbClr val="FFFF00"/>
                </a:solidFill>
                <a:latin typeface="Courier New" panose="02070309020205020404" pitchFamily="49" charset="0"/>
                <a:cs typeface="Courier New" panose="02070309020205020404" pitchFamily="49" charset="0"/>
              </a:rPr>
              <a:t>aes-128-cbc       aes-128-ecb       aes-192-cbc       aes-192-ecb</a:t>
            </a:r>
          </a:p>
          <a:p>
            <a:r>
              <a:rPr lang="en-US" sz="1100">
                <a:solidFill>
                  <a:srgbClr val="FFFF00"/>
                </a:solidFill>
                <a:latin typeface="Courier New" panose="02070309020205020404" pitchFamily="49" charset="0"/>
                <a:cs typeface="Courier New" panose="02070309020205020404" pitchFamily="49" charset="0"/>
              </a:rPr>
              <a:t>aes-256-cbc       aes-256-ecb       aria-128-cbc      aria-128-cfb</a:t>
            </a:r>
          </a:p>
          <a:p>
            <a:r>
              <a:rPr lang="en-US" sz="1100">
                <a:solidFill>
                  <a:srgbClr val="FFFF00"/>
                </a:solidFill>
                <a:latin typeface="Courier New" panose="02070309020205020404" pitchFamily="49" charset="0"/>
                <a:cs typeface="Courier New" panose="02070309020205020404" pitchFamily="49" charset="0"/>
              </a:rPr>
              <a:t>aria-128-cfb1     aria-128-cfb8     aria-128-ctr      aria-128-ecb</a:t>
            </a:r>
          </a:p>
          <a:p>
            <a:r>
              <a:rPr lang="en-US" sz="1100">
                <a:solidFill>
                  <a:srgbClr val="FFFF00"/>
                </a:solidFill>
                <a:latin typeface="Courier New" panose="02070309020205020404" pitchFamily="49" charset="0"/>
                <a:cs typeface="Courier New" panose="02070309020205020404" pitchFamily="49" charset="0"/>
              </a:rPr>
              <a:t>aria-128-ofb      aria-192-cbc      aria-192-cfb      aria-192-cfb1</a:t>
            </a:r>
          </a:p>
          <a:p>
            <a:r>
              <a:rPr lang="en-US" sz="1100">
                <a:solidFill>
                  <a:srgbClr val="FFFF00"/>
                </a:solidFill>
                <a:latin typeface="Courier New" panose="02070309020205020404" pitchFamily="49" charset="0"/>
                <a:cs typeface="Courier New" panose="02070309020205020404" pitchFamily="49" charset="0"/>
              </a:rPr>
              <a:t>aria-192-cfb8     aria-192-ctr      aria-192-ecb      aria-192-ofb</a:t>
            </a:r>
          </a:p>
          <a:p>
            <a:r>
              <a:rPr lang="en-US" sz="1100">
                <a:solidFill>
                  <a:srgbClr val="FFFF00"/>
                </a:solidFill>
                <a:latin typeface="Courier New" panose="02070309020205020404" pitchFamily="49" charset="0"/>
                <a:cs typeface="Courier New" panose="02070309020205020404" pitchFamily="49" charset="0"/>
              </a:rPr>
              <a:t>aria-256-cbc      aria-256-cfb      aria-256-cfb1     aria-256-cfb8</a:t>
            </a:r>
          </a:p>
          <a:p>
            <a:r>
              <a:rPr lang="en-US" sz="1100">
                <a:solidFill>
                  <a:srgbClr val="FFFF00"/>
                </a:solidFill>
                <a:latin typeface="Courier New" panose="02070309020205020404" pitchFamily="49" charset="0"/>
                <a:cs typeface="Courier New" panose="02070309020205020404" pitchFamily="49" charset="0"/>
              </a:rPr>
              <a:t>aria-256-ctr      aria-256-ecb      aria-256-ofb      base64</a:t>
            </a:r>
          </a:p>
          <a:p>
            <a:r>
              <a:rPr lang="en-US" sz="1100">
                <a:solidFill>
                  <a:srgbClr val="FFFF00"/>
                </a:solidFill>
                <a:latin typeface="Courier New" panose="02070309020205020404" pitchFamily="49" charset="0"/>
                <a:cs typeface="Courier New" panose="02070309020205020404" pitchFamily="49" charset="0"/>
              </a:rPr>
              <a:t>bf                bf-cbc            bf-cfb            bf-ecb</a:t>
            </a:r>
          </a:p>
          <a:p>
            <a:r>
              <a:rPr lang="en-US" sz="1100">
                <a:solidFill>
                  <a:srgbClr val="FFFF00"/>
                </a:solidFill>
                <a:latin typeface="Courier New" panose="02070309020205020404" pitchFamily="49" charset="0"/>
                <a:cs typeface="Courier New" panose="02070309020205020404" pitchFamily="49" charset="0"/>
              </a:rPr>
              <a:t>bf-ofb            camellia-128-cbc  camellia-128-ecb  camellia-192-cbc</a:t>
            </a:r>
          </a:p>
          <a:p>
            <a:r>
              <a:rPr lang="en-US" sz="1100">
                <a:solidFill>
                  <a:srgbClr val="FFFF00"/>
                </a:solidFill>
                <a:latin typeface="Courier New" panose="02070309020205020404" pitchFamily="49" charset="0"/>
                <a:cs typeface="Courier New" panose="02070309020205020404" pitchFamily="49" charset="0"/>
              </a:rPr>
              <a:t>camellia-192-ecb  camellia-256-cbc  camellia-256-ecb  cast</a:t>
            </a:r>
          </a:p>
          <a:p>
            <a:r>
              <a:rPr lang="en-US" sz="1100">
                <a:solidFill>
                  <a:srgbClr val="FFFF00"/>
                </a:solidFill>
                <a:latin typeface="Courier New" panose="02070309020205020404" pitchFamily="49" charset="0"/>
                <a:cs typeface="Courier New" panose="02070309020205020404" pitchFamily="49" charset="0"/>
              </a:rPr>
              <a:t>cast-cbc          cast5-cbc         cast5-cfb         cast5-ecb</a:t>
            </a:r>
          </a:p>
          <a:p>
            <a:r>
              <a:rPr lang="en-US" sz="1100">
                <a:solidFill>
                  <a:srgbClr val="FFFF00"/>
                </a:solidFill>
                <a:latin typeface="Courier New" panose="02070309020205020404" pitchFamily="49" charset="0"/>
                <a:cs typeface="Courier New" panose="02070309020205020404" pitchFamily="49" charset="0"/>
              </a:rPr>
              <a:t>cast5-ofb         des               des-cbc           des-cfb</a:t>
            </a:r>
          </a:p>
          <a:p>
            <a:r>
              <a:rPr lang="en-US" sz="1100">
                <a:solidFill>
                  <a:srgbClr val="FFFF00"/>
                </a:solidFill>
                <a:latin typeface="Courier New" panose="02070309020205020404" pitchFamily="49" charset="0"/>
                <a:cs typeface="Courier New" panose="02070309020205020404" pitchFamily="49" charset="0"/>
              </a:rPr>
              <a:t>des-ecb           des-ede           des-ede-cbc       des-ede-cfb</a:t>
            </a:r>
          </a:p>
          <a:p>
            <a:r>
              <a:rPr lang="en-US" sz="1100">
                <a:solidFill>
                  <a:srgbClr val="FFFF00"/>
                </a:solidFill>
                <a:latin typeface="Courier New" panose="02070309020205020404" pitchFamily="49" charset="0"/>
                <a:cs typeface="Courier New" panose="02070309020205020404" pitchFamily="49" charset="0"/>
              </a:rPr>
              <a:t>des-ede-ofb       des-ede3          des-ede3-cbc      des-ede3-cfb</a:t>
            </a:r>
          </a:p>
          <a:p>
            <a:r>
              <a:rPr lang="en-US" sz="1100">
                <a:solidFill>
                  <a:srgbClr val="FFFF00"/>
                </a:solidFill>
                <a:latin typeface="Courier New" panose="02070309020205020404" pitchFamily="49" charset="0"/>
                <a:cs typeface="Courier New" panose="02070309020205020404" pitchFamily="49" charset="0"/>
              </a:rPr>
              <a:t>des-ede3-ofb      des-ofb           des3              desx</a:t>
            </a:r>
          </a:p>
          <a:p>
            <a:r>
              <a:rPr lang="en-US" sz="1100">
                <a:solidFill>
                  <a:srgbClr val="FFFF00"/>
                </a:solidFill>
                <a:latin typeface="Courier New" panose="02070309020205020404" pitchFamily="49" charset="0"/>
                <a:cs typeface="Courier New" panose="02070309020205020404" pitchFamily="49" charset="0"/>
              </a:rPr>
              <a:t>rc2               rc2-40-cbc        rc2-64-cbc        rc2-cbc</a:t>
            </a:r>
          </a:p>
          <a:p>
            <a:r>
              <a:rPr lang="en-US" sz="1100">
                <a:solidFill>
                  <a:srgbClr val="FFFF00"/>
                </a:solidFill>
                <a:latin typeface="Courier New" panose="02070309020205020404" pitchFamily="49" charset="0"/>
                <a:cs typeface="Courier New" panose="02070309020205020404" pitchFamily="49" charset="0"/>
              </a:rPr>
              <a:t>rc2-cfb           rc2-ecb           rc2-ofb           rc4</a:t>
            </a:r>
          </a:p>
          <a:p>
            <a:r>
              <a:rPr lang="en-US" sz="1100">
                <a:solidFill>
                  <a:srgbClr val="FFFF00"/>
                </a:solidFill>
                <a:latin typeface="Courier New" panose="02070309020205020404" pitchFamily="49" charset="0"/>
                <a:cs typeface="Courier New" panose="02070309020205020404" pitchFamily="49" charset="0"/>
              </a:rPr>
              <a:t>rc4-40            seed              seed-cbc          seed-cfb</a:t>
            </a:r>
          </a:p>
          <a:p>
            <a:r>
              <a:rPr lang="en-US" sz="1100">
                <a:solidFill>
                  <a:srgbClr val="FFFF00"/>
                </a:solidFill>
                <a:latin typeface="Courier New" panose="02070309020205020404" pitchFamily="49" charset="0"/>
                <a:cs typeface="Courier New" panose="02070309020205020404" pitchFamily="49" charset="0"/>
              </a:rPr>
              <a:t>seed-ecb          seed-ofb          sm4-cbc           sm4-cfb</a:t>
            </a:r>
          </a:p>
          <a:p>
            <a:r>
              <a:rPr lang="en-US" sz="1100">
                <a:solidFill>
                  <a:srgbClr val="FFFF00"/>
                </a:solidFill>
                <a:latin typeface="Courier New" panose="02070309020205020404" pitchFamily="49" charset="0"/>
                <a:cs typeface="Courier New" panose="02070309020205020404" pitchFamily="49" charset="0"/>
              </a:rPr>
              <a:t>sm4-ctr           sm4-ecb           sm4-ofb</a:t>
            </a:r>
          </a:p>
        </p:txBody>
      </p:sp>
      <p:cxnSp>
        <p:nvCxnSpPr>
          <p:cNvPr id="8" name="Straight Connector 7">
            <a:extLst>
              <a:ext uri="{FF2B5EF4-FFF2-40B4-BE49-F238E27FC236}">
                <a16:creationId xmlns:a16="http://schemas.microsoft.com/office/drawing/2014/main" id="{F3C73A81-0143-467A-432D-1C9D7A6ED3A9}"/>
              </a:ext>
            </a:extLst>
          </p:cNvPr>
          <p:cNvCxnSpPr/>
          <p:nvPr/>
        </p:nvCxnSpPr>
        <p:spPr>
          <a:xfrm>
            <a:off x="5704639" y="2159217"/>
            <a:ext cx="0" cy="381566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10B3118-BAEB-0BA7-9132-6D0DEC1B008B}"/>
              </a:ext>
            </a:extLst>
          </p:cNvPr>
          <p:cNvSpPr txBox="1"/>
          <p:nvPr/>
        </p:nvSpPr>
        <p:spPr>
          <a:xfrm>
            <a:off x="381000" y="1580614"/>
            <a:ext cx="11277600" cy="461665"/>
          </a:xfrm>
          <a:prstGeom prst="rect">
            <a:avLst/>
          </a:prstGeom>
          <a:noFill/>
        </p:spPr>
        <p:txBody>
          <a:bodyPr wrap="square">
            <a:spAutoFit/>
          </a:bodyPr>
          <a:lstStyle/>
          <a:p>
            <a:r>
              <a:rPr lang="en-US" sz="2400">
                <a:latin typeface="Arial" panose="020B0604020202020204" pitchFamily="34" charset="0"/>
                <a:cs typeface="Arial" panose="020B0604020202020204" pitchFamily="34" charset="0"/>
              </a:rPr>
              <a:t>Install OpenSSL pt Windows: </a:t>
            </a:r>
            <a:r>
              <a:rPr lang="en-US" sz="2400">
                <a:latin typeface="Arial" panose="020B0604020202020204" pitchFamily="34" charset="0"/>
                <a:cs typeface="Arial" panose="020B0604020202020204" pitchFamily="34" charset="0"/>
                <a:hlinkClick r:id="rId2"/>
              </a:rPr>
              <a:t>https://tecadmin.net/install-openssl-on-windows</a:t>
            </a:r>
            <a:r>
              <a:rPr lang="en-US" sz="24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3218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lide Number Placeholder 2">
            <a:extLst>
              <a:ext uri="{FF2B5EF4-FFF2-40B4-BE49-F238E27FC236}">
                <a16:creationId xmlns:a16="http://schemas.microsoft.com/office/drawing/2014/main" id="{F2AA3AD5-803D-4933-BBFF-9D4FF67A6800}"/>
              </a:ext>
            </a:extLst>
          </p:cNvPr>
          <p:cNvSpPr txBox="1">
            <a:spLocks/>
          </p:cNvSpPr>
          <p:nvPr/>
        </p:nvSpPr>
        <p:spPr>
          <a:xfrm>
            <a:off x="9163136" y="6432516"/>
            <a:ext cx="2844800" cy="365125"/>
          </a:xfrm>
          <a:prstGeom prst="rect">
            <a:avLst/>
          </a:prstGeom>
        </p:spPr>
        <p:txBody>
          <a:bodyPr vert="horz" lIns="0" tIns="0" rIns="0" bIns="0" rtlCol="0" anchor="ctr">
            <a:normAutofit/>
          </a:bodyPr>
          <a:lstStyle>
            <a:defPPr>
              <a:defRPr lang="en-US"/>
            </a:defPPr>
            <a:lvl1pPr marL="0" algn="r" defTabSz="457200" rtl="0" eaLnBrk="1" latinLnBrk="0" hangingPunct="1">
              <a:defRPr sz="800" kern="1200">
                <a:solidFill>
                  <a:schemeClr val="accent3">
                    <a:lumMod val="50000"/>
                  </a:schemeClr>
                </a:solidFill>
                <a:latin typeface="+mn-lt"/>
                <a:ea typeface="+mn-ea"/>
                <a:cs typeface="Intel Clear Light" panose="020B0404020203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n-US" sz="1067">
                <a:solidFill>
                  <a:srgbClr val="002060"/>
                </a:solidFill>
              </a:rPr>
              <a:t>|  </a:t>
            </a:r>
            <a:fld id="{72847A65-8C56-415A-B082-5E0B8FBE83E0}" type="slidenum">
              <a:rPr lang="en-US" sz="1067">
                <a:solidFill>
                  <a:srgbClr val="002060"/>
                </a:solidFill>
              </a:rPr>
              <a:pPr>
                <a:spcAft>
                  <a:spcPts val="600"/>
                </a:spcAft>
              </a:pPr>
              <a:t>2</a:t>
            </a:fld>
            <a:endParaRPr lang="en-US" sz="1067">
              <a:solidFill>
                <a:srgbClr val="002060"/>
              </a:solidFill>
            </a:endParaRPr>
          </a:p>
        </p:txBody>
      </p:sp>
      <p:sp>
        <p:nvSpPr>
          <p:cNvPr id="3" name="Slide Number Placeholder 2">
            <a:extLst>
              <a:ext uri="{FF2B5EF4-FFF2-40B4-BE49-F238E27FC236}">
                <a16:creationId xmlns:a16="http://schemas.microsoft.com/office/drawing/2014/main" id="{01C0AE59-1523-4251-BF8E-BA41D154B867}"/>
              </a:ext>
            </a:extLst>
          </p:cNvPr>
          <p:cNvSpPr>
            <a:spLocks noGrp="1"/>
          </p:cNvSpPr>
          <p:nvPr>
            <p:ph type="sldNum" sz="quarter" idx="12"/>
          </p:nvPr>
        </p:nvSpPr>
        <p:spPr/>
        <p:txBody>
          <a:bodyPr/>
          <a:lstStyle/>
          <a:p>
            <a:r>
              <a:rPr lang="en-US">
                <a:solidFill>
                  <a:prstClr val="white"/>
                </a:solidFill>
              </a:rPr>
              <a:t>Slide </a:t>
            </a:r>
            <a:fld id="{72847A65-8C56-415A-B082-5E0B8FBE83E0}" type="slidenum">
              <a:rPr lang="en-US" smtClean="0">
                <a:solidFill>
                  <a:prstClr val="white"/>
                </a:solidFill>
              </a:rPr>
              <a:pPr/>
              <a:t>2</a:t>
            </a:fld>
            <a:r>
              <a:rPr lang="en-US">
                <a:solidFill>
                  <a:prstClr val="white"/>
                </a:solidFill>
              </a:rPr>
              <a:t> out of 12</a:t>
            </a:r>
          </a:p>
        </p:txBody>
      </p:sp>
      <p:sp>
        <p:nvSpPr>
          <p:cNvPr id="5" name="Title 4">
            <a:extLst>
              <a:ext uri="{FF2B5EF4-FFF2-40B4-BE49-F238E27FC236}">
                <a16:creationId xmlns:a16="http://schemas.microsoft.com/office/drawing/2014/main" id="{6E84624A-3086-4EEB-8BB9-E4AFF0B4AC7C}"/>
              </a:ext>
            </a:extLst>
          </p:cNvPr>
          <p:cNvSpPr>
            <a:spLocks noGrp="1"/>
          </p:cNvSpPr>
          <p:nvPr>
            <p:ph type="title"/>
          </p:nvPr>
        </p:nvSpPr>
        <p:spPr>
          <a:xfrm>
            <a:off x="395877" y="147952"/>
            <a:ext cx="10972800" cy="1158240"/>
          </a:xfrm>
        </p:spPr>
        <p:txBody>
          <a:bodyPr/>
          <a:lstStyle/>
          <a:p>
            <a:r>
              <a:rPr lang="en-US"/>
              <a:t>About me</a:t>
            </a:r>
          </a:p>
        </p:txBody>
      </p:sp>
      <p:grpSp>
        <p:nvGrpSpPr>
          <p:cNvPr id="101" name="Intel OR">
            <a:extLst>
              <a:ext uri="{FF2B5EF4-FFF2-40B4-BE49-F238E27FC236}">
                <a16:creationId xmlns:a16="http://schemas.microsoft.com/office/drawing/2014/main" id="{077438EF-7B4E-478A-BA69-2E218E2A9250}"/>
              </a:ext>
            </a:extLst>
          </p:cNvPr>
          <p:cNvGrpSpPr/>
          <p:nvPr/>
        </p:nvGrpSpPr>
        <p:grpSpPr>
          <a:xfrm>
            <a:off x="7884392" y="4224917"/>
            <a:ext cx="4011346" cy="2097826"/>
            <a:chOff x="5911044" y="3048900"/>
            <a:chExt cx="3314900" cy="1681817"/>
          </a:xfrm>
        </p:grpSpPr>
        <p:sp>
          <p:nvSpPr>
            <p:cNvPr id="55" name="Rectangle 54">
              <a:extLst>
                <a:ext uri="{FF2B5EF4-FFF2-40B4-BE49-F238E27FC236}">
                  <a16:creationId xmlns:a16="http://schemas.microsoft.com/office/drawing/2014/main" id="{0B0B6E30-C3EA-4B52-BF25-0C6BF8D49E35}"/>
                </a:ext>
              </a:extLst>
            </p:cNvPr>
            <p:cNvSpPr/>
            <p:nvPr/>
          </p:nvSpPr>
          <p:spPr>
            <a:xfrm>
              <a:off x="7092344" y="3506464"/>
              <a:ext cx="2133600" cy="1224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74082" indent="-74082">
                <a:buFont typeface="Arial" panose="020B0604020202020204" pitchFamily="34" charset="0"/>
                <a:buChar char="•"/>
              </a:pPr>
              <a:r>
                <a:rPr lang="en-US">
                  <a:solidFill>
                    <a:srgbClr val="000000"/>
                  </a:solidFill>
                </a:rPr>
                <a:t>Software Engineering Director </a:t>
              </a:r>
              <a:endParaRPr lang="en-US">
                <a:solidFill>
                  <a:schemeClr val="tx1"/>
                </a:solidFill>
              </a:endParaRPr>
            </a:p>
            <a:p>
              <a:pPr marL="74082" indent="-74082">
                <a:buFont typeface="Arial" panose="020B0604020202020204" pitchFamily="34" charset="0"/>
                <a:buChar char="•"/>
              </a:pPr>
              <a:r>
                <a:rPr lang="en-US">
                  <a:solidFill>
                    <a:schemeClr val="tx1"/>
                  </a:solidFill>
                </a:rPr>
                <a:t>Cloud Software, Performance Tools</a:t>
              </a:r>
            </a:p>
            <a:p>
              <a:pPr marL="74082" indent="-74082">
                <a:buFont typeface="Arial" panose="020B0604020202020204" pitchFamily="34" charset="0"/>
                <a:buChar char="•"/>
              </a:pPr>
              <a:endParaRPr lang="en-US">
                <a:solidFill>
                  <a:srgbClr val="000000"/>
                </a:solidFill>
              </a:endParaRPr>
            </a:p>
          </p:txBody>
        </p:sp>
        <p:sp>
          <p:nvSpPr>
            <p:cNvPr id="25" name="Teardrop 24" descr="Teardrop">
              <a:extLst>
                <a:ext uri="{FF2B5EF4-FFF2-40B4-BE49-F238E27FC236}">
                  <a16:creationId xmlns:a16="http://schemas.microsoft.com/office/drawing/2014/main" id="{46C27823-91EE-47C3-939A-6563826B70D6}"/>
                </a:ext>
              </a:extLst>
            </p:cNvPr>
            <p:cNvSpPr/>
            <p:nvPr/>
          </p:nvSpPr>
          <p:spPr>
            <a:xfrm rot="8060572">
              <a:off x="6124953" y="3126707"/>
              <a:ext cx="1059103" cy="1064518"/>
            </a:xfrm>
            <a:prstGeom prst="teardrop">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26" name="Oval 25" descr="Shadow shape">
              <a:extLst>
                <a:ext uri="{FF2B5EF4-FFF2-40B4-BE49-F238E27FC236}">
                  <a16:creationId xmlns:a16="http://schemas.microsoft.com/office/drawing/2014/main" id="{F81CBAC4-72C4-431B-BD10-C7D5B1A9CF36}"/>
                </a:ext>
              </a:extLst>
            </p:cNvPr>
            <p:cNvSpPr/>
            <p:nvPr/>
          </p:nvSpPr>
          <p:spPr>
            <a:xfrm>
              <a:off x="6348997" y="4415567"/>
              <a:ext cx="665324" cy="165485"/>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24" name="Teardrop 23" descr="Teardrop">
              <a:extLst>
                <a:ext uri="{FF2B5EF4-FFF2-40B4-BE49-F238E27FC236}">
                  <a16:creationId xmlns:a16="http://schemas.microsoft.com/office/drawing/2014/main" id="{54A6F24C-C408-40CB-9955-91BF90C8052F}"/>
                </a:ext>
              </a:extLst>
            </p:cNvPr>
            <p:cNvSpPr/>
            <p:nvPr/>
          </p:nvSpPr>
          <p:spPr>
            <a:xfrm rot="7971563">
              <a:off x="6191146" y="3212350"/>
              <a:ext cx="926717" cy="931453"/>
            </a:xfrm>
            <a:prstGeom prst="teardrop">
              <a:avLst>
                <a:gd name="adj" fmla="val 853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68" name="TextBox 113" descr="Milestone title">
              <a:extLst>
                <a:ext uri="{FF2B5EF4-FFF2-40B4-BE49-F238E27FC236}">
                  <a16:creationId xmlns:a16="http://schemas.microsoft.com/office/drawing/2014/main" id="{F9F01E65-7BC0-4BA7-8167-43F179ECC02F}"/>
                </a:ext>
              </a:extLst>
            </p:cNvPr>
            <p:cNvSpPr txBox="1"/>
            <p:nvPr/>
          </p:nvSpPr>
          <p:spPr>
            <a:xfrm>
              <a:off x="6092730" y="3048900"/>
              <a:ext cx="1123553" cy="91512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gd name="adj" fmla="val 10799997"/>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rtl="0"/>
              <a:endParaRPr lang="en-US" sz="1600">
                <a:solidFill>
                  <a:srgbClr val="0071C5"/>
                </a:solidFill>
                <a:latin typeface="Franklin Gothic Medium" panose="020B0603020102020204" pitchFamily="34" charset="0"/>
                <a:cs typeface="Courier New" panose="02070309020205020404" pitchFamily="49" charset="0"/>
              </a:endParaRPr>
            </a:p>
          </p:txBody>
        </p:sp>
        <p:sp>
          <p:nvSpPr>
            <p:cNvPr id="22" name="Oval 21" descr="Milestone date in a circle">
              <a:extLst>
                <a:ext uri="{FF2B5EF4-FFF2-40B4-BE49-F238E27FC236}">
                  <a16:creationId xmlns:a16="http://schemas.microsoft.com/office/drawing/2014/main" id="{30840E27-6453-42A9-8D85-A5C3E4A61C51}"/>
                </a:ext>
              </a:extLst>
            </p:cNvPr>
            <p:cNvSpPr/>
            <p:nvPr/>
          </p:nvSpPr>
          <p:spPr>
            <a:xfrm>
              <a:off x="5911044" y="3367328"/>
              <a:ext cx="1501575" cy="6751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rtl="0"/>
              <a:r>
                <a:rPr lang="en-US" sz="1600">
                  <a:solidFill>
                    <a:srgbClr val="000000"/>
                  </a:solidFill>
                  <a:latin typeface="Franklin Gothic Book" panose="020B0503020102020204" pitchFamily="34" charset="0"/>
                </a:rPr>
                <a:t>Oregon, SUA</a:t>
              </a:r>
              <a:endParaRPr lang="en-US" sz="1600">
                <a:solidFill>
                  <a:schemeClr val="accent5">
                    <a:lumMod val="50000"/>
                  </a:schemeClr>
                </a:solidFill>
                <a:latin typeface="Franklin Gothic Book" panose="020B0503020102020204" pitchFamily="34" charset="0"/>
              </a:endParaRPr>
            </a:p>
          </p:txBody>
        </p:sp>
      </p:grpSp>
      <p:grpSp>
        <p:nvGrpSpPr>
          <p:cNvPr id="100" name="Intel RO">
            <a:extLst>
              <a:ext uri="{FF2B5EF4-FFF2-40B4-BE49-F238E27FC236}">
                <a16:creationId xmlns:a16="http://schemas.microsoft.com/office/drawing/2014/main" id="{555E8602-3031-4697-A6BE-BCA42F7B856F}"/>
              </a:ext>
            </a:extLst>
          </p:cNvPr>
          <p:cNvGrpSpPr/>
          <p:nvPr/>
        </p:nvGrpSpPr>
        <p:grpSpPr>
          <a:xfrm>
            <a:off x="2377075" y="4316568"/>
            <a:ext cx="2972406" cy="1959958"/>
            <a:chOff x="1782806" y="3237424"/>
            <a:chExt cx="2229304" cy="1469968"/>
          </a:xfrm>
        </p:grpSpPr>
        <p:sp>
          <p:nvSpPr>
            <p:cNvPr id="54" name="Rectangle 53">
              <a:extLst>
                <a:ext uri="{FF2B5EF4-FFF2-40B4-BE49-F238E27FC236}">
                  <a16:creationId xmlns:a16="http://schemas.microsoft.com/office/drawing/2014/main" id="{06A729FC-F218-478B-8A4E-C30A6DCE6225}"/>
                </a:ext>
              </a:extLst>
            </p:cNvPr>
            <p:cNvSpPr/>
            <p:nvPr/>
          </p:nvSpPr>
          <p:spPr>
            <a:xfrm>
              <a:off x="2404261" y="4299803"/>
              <a:ext cx="1607849" cy="4075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1200">
                  <a:solidFill>
                    <a:srgbClr val="000000"/>
                  </a:solidFill>
                </a:rPr>
                <a:t>Country Manager</a:t>
              </a:r>
            </a:p>
          </p:txBody>
        </p:sp>
        <p:sp>
          <p:nvSpPr>
            <p:cNvPr id="31" name="Teardrop 30" descr="Teardrop">
              <a:extLst>
                <a:ext uri="{FF2B5EF4-FFF2-40B4-BE49-F238E27FC236}">
                  <a16:creationId xmlns:a16="http://schemas.microsoft.com/office/drawing/2014/main" id="{70ADAEB1-F97C-45DD-A4CE-3F4626FDB426}"/>
                </a:ext>
              </a:extLst>
            </p:cNvPr>
            <p:cNvSpPr/>
            <p:nvPr/>
          </p:nvSpPr>
          <p:spPr>
            <a:xfrm rot="8060572">
              <a:off x="1902878" y="3304792"/>
              <a:ext cx="926717" cy="931454"/>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32" name="Oval 31" descr="Shadow shape">
              <a:extLst>
                <a:ext uri="{FF2B5EF4-FFF2-40B4-BE49-F238E27FC236}">
                  <a16:creationId xmlns:a16="http://schemas.microsoft.com/office/drawing/2014/main" id="{F85141E2-C661-4235-96D4-2C50F69B3CB7}"/>
                </a:ext>
              </a:extLst>
            </p:cNvPr>
            <p:cNvSpPr/>
            <p:nvPr/>
          </p:nvSpPr>
          <p:spPr>
            <a:xfrm>
              <a:off x="2158592" y="4487045"/>
              <a:ext cx="465727" cy="145627"/>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30" name="Teardrop 29" descr="Milestone teardrop">
              <a:extLst>
                <a:ext uri="{FF2B5EF4-FFF2-40B4-BE49-F238E27FC236}">
                  <a16:creationId xmlns:a16="http://schemas.microsoft.com/office/drawing/2014/main" id="{23DCAC07-8CD5-4B52-B245-997754A6DAE3}"/>
                </a:ext>
              </a:extLst>
            </p:cNvPr>
            <p:cNvSpPr/>
            <p:nvPr/>
          </p:nvSpPr>
          <p:spPr>
            <a:xfrm rot="7971563">
              <a:off x="1954768" y="3368135"/>
              <a:ext cx="809780" cy="798388"/>
            </a:xfrm>
            <a:prstGeom prst="teardrop">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92" name="Oval 91" descr="Milestone date in a circle">
              <a:extLst>
                <a:ext uri="{FF2B5EF4-FFF2-40B4-BE49-F238E27FC236}">
                  <a16:creationId xmlns:a16="http://schemas.microsoft.com/office/drawing/2014/main" id="{5D9068CD-FA08-414B-A63F-281B0F1B20CF}"/>
                </a:ext>
              </a:extLst>
            </p:cNvPr>
            <p:cNvSpPr/>
            <p:nvPr/>
          </p:nvSpPr>
          <p:spPr>
            <a:xfrm>
              <a:off x="1782806" y="3561982"/>
              <a:ext cx="1144875" cy="5295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rtl="0"/>
              <a:r>
                <a:rPr lang="en-US" sz="1600">
                  <a:solidFill>
                    <a:srgbClr val="000000"/>
                  </a:solidFill>
                  <a:latin typeface="Franklin Gothic Book" panose="020B0503020102020204" pitchFamily="34" charset="0"/>
                </a:rPr>
                <a:t>Bucureşti</a:t>
              </a:r>
              <a:endParaRPr lang="en-US" sz="1467">
                <a:solidFill>
                  <a:schemeClr val="accent5">
                    <a:lumMod val="50000"/>
                  </a:schemeClr>
                </a:solidFill>
                <a:latin typeface="Franklin Gothic Book" panose="020B0503020102020204" pitchFamily="34" charset="0"/>
              </a:endParaRPr>
            </a:p>
          </p:txBody>
        </p:sp>
        <p:sp>
          <p:nvSpPr>
            <p:cNvPr id="67" name="TextBox 112" descr="Milestone title">
              <a:extLst>
                <a:ext uri="{FF2B5EF4-FFF2-40B4-BE49-F238E27FC236}">
                  <a16:creationId xmlns:a16="http://schemas.microsoft.com/office/drawing/2014/main" id="{1B0133EF-6423-4E92-B6C7-268D233B449F}"/>
                </a:ext>
              </a:extLst>
            </p:cNvPr>
            <p:cNvSpPr txBox="1"/>
            <p:nvPr/>
          </p:nvSpPr>
          <p:spPr>
            <a:xfrm>
              <a:off x="1856692" y="3237424"/>
              <a:ext cx="1044221" cy="78109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rtl="0"/>
              <a:endParaRPr lang="en-US" sz="1600">
                <a:solidFill>
                  <a:srgbClr val="0071C5"/>
                </a:solidFill>
                <a:latin typeface="Franklin Gothic Medium" panose="020B0603020102020204" pitchFamily="34" charset="0"/>
                <a:cs typeface="Courier New" panose="02070309020205020404" pitchFamily="49" charset="0"/>
              </a:endParaRPr>
            </a:p>
          </p:txBody>
        </p:sp>
      </p:grpSp>
      <p:grpSp>
        <p:nvGrpSpPr>
          <p:cNvPr id="99" name="MSRO">
            <a:extLst>
              <a:ext uri="{FF2B5EF4-FFF2-40B4-BE49-F238E27FC236}">
                <a16:creationId xmlns:a16="http://schemas.microsoft.com/office/drawing/2014/main" id="{C3F42D80-8253-4790-BB0E-CD6F279E9DD1}"/>
              </a:ext>
            </a:extLst>
          </p:cNvPr>
          <p:cNvGrpSpPr/>
          <p:nvPr/>
        </p:nvGrpSpPr>
        <p:grpSpPr>
          <a:xfrm>
            <a:off x="8080174" y="1939009"/>
            <a:ext cx="3232072" cy="1946236"/>
            <a:chOff x="5986329" y="1258135"/>
            <a:chExt cx="2424054" cy="1459677"/>
          </a:xfrm>
        </p:grpSpPr>
        <p:sp>
          <p:nvSpPr>
            <p:cNvPr id="34" name="Oval 33" descr="Milestone date in a circle">
              <a:extLst>
                <a:ext uri="{FF2B5EF4-FFF2-40B4-BE49-F238E27FC236}">
                  <a16:creationId xmlns:a16="http://schemas.microsoft.com/office/drawing/2014/main" id="{D6D5262A-306B-491B-860F-6D8B58205A77}"/>
                </a:ext>
              </a:extLst>
            </p:cNvPr>
            <p:cNvSpPr/>
            <p:nvPr/>
          </p:nvSpPr>
          <p:spPr>
            <a:xfrm>
              <a:off x="5989603" y="1499185"/>
              <a:ext cx="1173474" cy="6089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rtl="0"/>
              <a:r>
                <a:rPr lang="en-US" sz="1500">
                  <a:solidFill>
                    <a:schemeClr val="accent5">
                      <a:lumMod val="50000"/>
                    </a:schemeClr>
                  </a:solidFill>
                  <a:latin typeface="Franklin Gothic Book" panose="020B0503020102020204" pitchFamily="34" charset="0"/>
                </a:rPr>
                <a:t>Bucureşti</a:t>
              </a:r>
            </a:p>
          </p:txBody>
        </p:sp>
        <p:sp>
          <p:nvSpPr>
            <p:cNvPr id="53" name="Rectangle 52">
              <a:extLst>
                <a:ext uri="{FF2B5EF4-FFF2-40B4-BE49-F238E27FC236}">
                  <a16:creationId xmlns:a16="http://schemas.microsoft.com/office/drawing/2014/main" id="{51F7F6C3-6BBC-482D-8D41-CD5B3D34BBFB}"/>
                </a:ext>
              </a:extLst>
            </p:cNvPr>
            <p:cNvSpPr/>
            <p:nvPr/>
          </p:nvSpPr>
          <p:spPr>
            <a:xfrm>
              <a:off x="6995914" y="1759397"/>
              <a:ext cx="1414469" cy="454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74082" indent="-74082">
                <a:buFont typeface="Arial" panose="020B0604020202020204" pitchFamily="34" charset="0"/>
                <a:buChar char="•"/>
              </a:pPr>
              <a:r>
                <a:rPr lang="en-US">
                  <a:solidFill>
                    <a:srgbClr val="000000"/>
                  </a:solidFill>
                </a:rPr>
                <a:t>EMEA Support Manager</a:t>
              </a:r>
            </a:p>
            <a:p>
              <a:pPr marL="74082" indent="-74082">
                <a:buFont typeface="Arial" panose="020B0604020202020204" pitchFamily="34" charset="0"/>
                <a:buChar char="•"/>
              </a:pPr>
              <a:r>
                <a:rPr lang="en-US">
                  <a:solidFill>
                    <a:srgbClr val="000000"/>
                  </a:solidFill>
                </a:rPr>
                <a:t>Romania Site Manager</a:t>
              </a:r>
              <a:endParaRPr lang="en-US">
                <a:solidFill>
                  <a:schemeClr val="accent5">
                    <a:lumMod val="50000"/>
                  </a:schemeClr>
                </a:solidFill>
              </a:endParaRPr>
            </a:p>
          </p:txBody>
        </p:sp>
        <p:sp>
          <p:nvSpPr>
            <p:cNvPr id="37" name="Teardrop 36" descr="Teardrop">
              <a:extLst>
                <a:ext uri="{FF2B5EF4-FFF2-40B4-BE49-F238E27FC236}">
                  <a16:creationId xmlns:a16="http://schemas.microsoft.com/office/drawing/2014/main" id="{E0C59D6E-FD9C-4B70-B75A-2A6ABC138056}"/>
                </a:ext>
              </a:extLst>
            </p:cNvPr>
            <p:cNvSpPr/>
            <p:nvPr/>
          </p:nvSpPr>
          <p:spPr>
            <a:xfrm rot="8060572">
              <a:off x="6109007" y="1327857"/>
              <a:ext cx="926717" cy="931453"/>
            </a:xfrm>
            <a:prstGeom prst="teardrop">
              <a:avLst>
                <a:gd name="adj" fmla="val 11406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38" name="Oval 37" descr="Milestone date tear drop">
              <a:extLst>
                <a:ext uri="{FF2B5EF4-FFF2-40B4-BE49-F238E27FC236}">
                  <a16:creationId xmlns:a16="http://schemas.microsoft.com/office/drawing/2014/main" id="{FAFBA751-67E9-449D-B6BE-BDA458CBCA6E}"/>
                </a:ext>
              </a:extLst>
            </p:cNvPr>
            <p:cNvSpPr/>
            <p:nvPr/>
          </p:nvSpPr>
          <p:spPr>
            <a:xfrm>
              <a:off x="6339499" y="2572185"/>
              <a:ext cx="465727" cy="145627"/>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36" name="Teardrop 35" descr="Teardrop">
              <a:extLst>
                <a:ext uri="{FF2B5EF4-FFF2-40B4-BE49-F238E27FC236}">
                  <a16:creationId xmlns:a16="http://schemas.microsoft.com/office/drawing/2014/main" id="{4CFA4062-2933-45F8-A02F-92762DFB3DA7}"/>
                </a:ext>
              </a:extLst>
            </p:cNvPr>
            <p:cNvSpPr/>
            <p:nvPr/>
          </p:nvSpPr>
          <p:spPr>
            <a:xfrm rot="7971563">
              <a:off x="6175199" y="1401401"/>
              <a:ext cx="794329" cy="798388"/>
            </a:xfrm>
            <a:prstGeom prst="teardrop">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91" name="Oval 90" descr="Milestone date in a circle">
              <a:extLst>
                <a:ext uri="{FF2B5EF4-FFF2-40B4-BE49-F238E27FC236}">
                  <a16:creationId xmlns:a16="http://schemas.microsoft.com/office/drawing/2014/main" id="{82383D8D-9A1E-4A16-B834-DCCF87952B5D}"/>
                </a:ext>
              </a:extLst>
            </p:cNvPr>
            <p:cNvSpPr/>
            <p:nvPr/>
          </p:nvSpPr>
          <p:spPr>
            <a:xfrm>
              <a:off x="6021719" y="1586447"/>
              <a:ext cx="1144875" cy="5295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rtl="0"/>
              <a:r>
                <a:rPr lang="en-US" sz="1600">
                  <a:solidFill>
                    <a:srgbClr val="000000"/>
                  </a:solidFill>
                  <a:latin typeface="Franklin Gothic Book" panose="020B0503020102020204" pitchFamily="34" charset="0"/>
                </a:rPr>
                <a:t>Bucureşti</a:t>
              </a:r>
              <a:endParaRPr lang="en-US" sz="1467">
                <a:solidFill>
                  <a:schemeClr val="accent5">
                    <a:lumMod val="50000"/>
                  </a:schemeClr>
                </a:solidFill>
                <a:latin typeface="Franklin Gothic Book" panose="020B0503020102020204" pitchFamily="34" charset="0"/>
              </a:endParaRPr>
            </a:p>
          </p:txBody>
        </p:sp>
        <p:sp>
          <p:nvSpPr>
            <p:cNvPr id="66" name="TextBox 111" descr="Milestone title">
              <a:extLst>
                <a:ext uri="{FF2B5EF4-FFF2-40B4-BE49-F238E27FC236}">
                  <a16:creationId xmlns:a16="http://schemas.microsoft.com/office/drawing/2014/main" id="{C587F255-5CF2-41D4-9DCE-6ECB2C582EAE}"/>
                </a:ext>
              </a:extLst>
            </p:cNvPr>
            <p:cNvSpPr txBox="1"/>
            <p:nvPr/>
          </p:nvSpPr>
          <p:spPr>
            <a:xfrm>
              <a:off x="5986329" y="1258135"/>
              <a:ext cx="1211724" cy="94040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rtl="0"/>
              <a:r>
                <a:rPr lang="en-US" sz="1600">
                  <a:solidFill>
                    <a:srgbClr val="002060"/>
                  </a:solidFill>
                  <a:latin typeface="Franklin Gothic Medium" panose="020B0603020102020204" pitchFamily="34" charset="0"/>
                  <a:cs typeface="Courier New" panose="02070309020205020404" pitchFamily="49" charset="0"/>
                </a:rPr>
                <a:t>Microsoft</a:t>
              </a:r>
            </a:p>
            <a:p>
              <a:pPr algn="ctr" rtl="0"/>
              <a:r>
                <a:rPr lang="en-US" sz="1600">
                  <a:solidFill>
                    <a:srgbClr val="002060"/>
                  </a:solidFill>
                  <a:latin typeface="Franklin Gothic Medium" panose="020B0603020102020204" pitchFamily="34" charset="0"/>
                  <a:cs typeface="Courier New" panose="02070309020205020404" pitchFamily="49" charset="0"/>
                </a:rPr>
                <a:t>Global Business Services</a:t>
              </a:r>
            </a:p>
          </p:txBody>
        </p:sp>
      </p:grpSp>
      <p:grpSp>
        <p:nvGrpSpPr>
          <p:cNvPr id="90" name="PhD Boys">
            <a:extLst>
              <a:ext uri="{FF2B5EF4-FFF2-40B4-BE49-F238E27FC236}">
                <a16:creationId xmlns:a16="http://schemas.microsoft.com/office/drawing/2014/main" id="{4A4AF79A-D2DF-465D-AA74-1F5854D930B6}"/>
              </a:ext>
            </a:extLst>
          </p:cNvPr>
          <p:cNvGrpSpPr/>
          <p:nvPr/>
        </p:nvGrpSpPr>
        <p:grpSpPr>
          <a:xfrm>
            <a:off x="6400865" y="1714706"/>
            <a:ext cx="1184615" cy="1727985"/>
            <a:chOff x="5058191" y="1654865"/>
            <a:chExt cx="652026" cy="909848"/>
          </a:xfrm>
        </p:grpSpPr>
        <p:sp>
          <p:nvSpPr>
            <p:cNvPr id="73" name="Teardrop 72" descr="Teardrop">
              <a:extLst>
                <a:ext uri="{FF2B5EF4-FFF2-40B4-BE49-F238E27FC236}">
                  <a16:creationId xmlns:a16="http://schemas.microsoft.com/office/drawing/2014/main" id="{12848A5B-B782-4BA9-B015-CEF0657AB3FB}"/>
                </a:ext>
              </a:extLst>
            </p:cNvPr>
            <p:cNvSpPr/>
            <p:nvPr/>
          </p:nvSpPr>
          <p:spPr>
            <a:xfrm rot="8060572">
              <a:off x="5065725" y="1647331"/>
              <a:ext cx="630697" cy="645765"/>
            </a:xfrm>
            <a:prstGeom prst="teardrop">
              <a:avLst>
                <a:gd name="adj" fmla="val 106381"/>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75" name="Oval 74" descr="Shadow shape">
              <a:extLst>
                <a:ext uri="{FF2B5EF4-FFF2-40B4-BE49-F238E27FC236}">
                  <a16:creationId xmlns:a16="http://schemas.microsoft.com/office/drawing/2014/main" id="{2D89F711-2055-4097-9EC5-F3D506BC3498}"/>
                </a:ext>
              </a:extLst>
            </p:cNvPr>
            <p:cNvSpPr/>
            <p:nvPr/>
          </p:nvSpPr>
          <p:spPr>
            <a:xfrm>
              <a:off x="5229510" y="2479616"/>
              <a:ext cx="332663" cy="85097"/>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74" name="Teardrop 73" descr="Teardrop">
              <a:extLst>
                <a:ext uri="{FF2B5EF4-FFF2-40B4-BE49-F238E27FC236}">
                  <a16:creationId xmlns:a16="http://schemas.microsoft.com/office/drawing/2014/main" id="{4DC43302-E29E-41F3-8C66-17293D5CE90E}"/>
                </a:ext>
              </a:extLst>
            </p:cNvPr>
            <p:cNvSpPr/>
            <p:nvPr/>
          </p:nvSpPr>
          <p:spPr>
            <a:xfrm rot="7971563">
              <a:off x="5115678" y="1722869"/>
              <a:ext cx="529552" cy="532259"/>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r>
                <a:rPr lang="en-gb">
                  <a:latin typeface="Franklin Gothic Book" panose="020B0503020102020204" pitchFamily="34" charset="0"/>
                </a:rPr>
                <a:t>28/05/201</a:t>
              </a:r>
            </a:p>
          </p:txBody>
        </p:sp>
        <p:sp>
          <p:nvSpPr>
            <p:cNvPr id="76" name="Rectangle 75">
              <a:extLst>
                <a:ext uri="{FF2B5EF4-FFF2-40B4-BE49-F238E27FC236}">
                  <a16:creationId xmlns:a16="http://schemas.microsoft.com/office/drawing/2014/main" id="{2D5F1FDC-EEB4-4C82-99F4-C5AF5E7C9CF5}"/>
                </a:ext>
              </a:extLst>
            </p:cNvPr>
            <p:cNvSpPr/>
            <p:nvPr/>
          </p:nvSpPr>
          <p:spPr>
            <a:xfrm>
              <a:off x="5060028" y="1792420"/>
              <a:ext cx="650189" cy="454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rtl="0"/>
              <a:r>
                <a:rPr lang="en-US">
                  <a:solidFill>
                    <a:schemeClr val="tx1"/>
                  </a:solidFill>
                </a:rPr>
                <a:t> </a:t>
              </a:r>
            </a:p>
            <a:p>
              <a:pPr algn="ctr" rtl="0"/>
              <a:r>
                <a:rPr lang="en-US">
                  <a:solidFill>
                    <a:schemeClr val="tx1"/>
                  </a:solidFill>
                </a:rPr>
                <a:t>Distributed Systems Security</a:t>
              </a:r>
            </a:p>
          </p:txBody>
        </p:sp>
      </p:grpSp>
      <p:grpSp>
        <p:nvGrpSpPr>
          <p:cNvPr id="93" name="Microsoft WinSec">
            <a:extLst>
              <a:ext uri="{FF2B5EF4-FFF2-40B4-BE49-F238E27FC236}">
                <a16:creationId xmlns:a16="http://schemas.microsoft.com/office/drawing/2014/main" id="{E8465C3F-9068-4A41-BEF1-6B81C31DE735}"/>
              </a:ext>
            </a:extLst>
          </p:cNvPr>
          <p:cNvGrpSpPr/>
          <p:nvPr/>
        </p:nvGrpSpPr>
        <p:grpSpPr>
          <a:xfrm>
            <a:off x="4032192" y="1457991"/>
            <a:ext cx="3012871" cy="2002177"/>
            <a:chOff x="3024144" y="1093493"/>
            <a:chExt cx="2259653" cy="1501633"/>
          </a:xfrm>
        </p:grpSpPr>
        <p:sp>
          <p:nvSpPr>
            <p:cNvPr id="52" name="Rectangle 51">
              <a:extLst>
                <a:ext uri="{FF2B5EF4-FFF2-40B4-BE49-F238E27FC236}">
                  <a16:creationId xmlns:a16="http://schemas.microsoft.com/office/drawing/2014/main" id="{A69EE4E8-A7EF-4C6B-A8D5-0F4D99976945}"/>
                </a:ext>
              </a:extLst>
            </p:cNvPr>
            <p:cNvSpPr/>
            <p:nvPr/>
          </p:nvSpPr>
          <p:spPr>
            <a:xfrm>
              <a:off x="3722161" y="1932904"/>
              <a:ext cx="1561636" cy="66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74082" indent="-74082">
                <a:buFont typeface="Arial" panose="020B0604020202020204" pitchFamily="34" charset="0"/>
                <a:buChar char="•"/>
              </a:pPr>
              <a:r>
                <a:rPr lang="en-US">
                  <a:solidFill>
                    <a:srgbClr val="000000"/>
                  </a:solidFill>
                </a:rPr>
                <a:t>Software Engineer </a:t>
              </a:r>
            </a:p>
            <a:p>
              <a:pPr marL="74082" indent="-74082">
                <a:buFont typeface="Arial" panose="020B0604020202020204" pitchFamily="34" charset="0"/>
                <a:buChar char="•"/>
              </a:pPr>
              <a:r>
                <a:rPr lang="en-US">
                  <a:solidFill>
                    <a:srgbClr val="000000"/>
                  </a:solidFill>
                </a:rPr>
                <a:t>Engineering Manager </a:t>
              </a:r>
            </a:p>
          </p:txBody>
        </p:sp>
        <p:sp>
          <p:nvSpPr>
            <p:cNvPr id="43" name="Teardrop 42" descr="Teardrop">
              <a:extLst>
                <a:ext uri="{FF2B5EF4-FFF2-40B4-BE49-F238E27FC236}">
                  <a16:creationId xmlns:a16="http://schemas.microsoft.com/office/drawing/2014/main" id="{6BCB702E-2965-4F9F-89D0-74C41CE69C18}"/>
                </a:ext>
              </a:extLst>
            </p:cNvPr>
            <p:cNvSpPr/>
            <p:nvPr/>
          </p:nvSpPr>
          <p:spPr>
            <a:xfrm rot="8060572">
              <a:off x="3138171" y="1153556"/>
              <a:ext cx="957005" cy="991492"/>
            </a:xfrm>
            <a:prstGeom prst="teardrop">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44" name="Oval 43" descr="Shadow shape">
              <a:extLst>
                <a:ext uri="{FF2B5EF4-FFF2-40B4-BE49-F238E27FC236}">
                  <a16:creationId xmlns:a16="http://schemas.microsoft.com/office/drawing/2014/main" id="{F671BFBC-6B10-4C2E-A1E6-0E5DD59FEAE0}"/>
                </a:ext>
              </a:extLst>
            </p:cNvPr>
            <p:cNvSpPr/>
            <p:nvPr/>
          </p:nvSpPr>
          <p:spPr>
            <a:xfrm>
              <a:off x="3428148" y="2375953"/>
              <a:ext cx="399194" cy="119149"/>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42" name="Teardrop 41" descr="Teardrop">
              <a:extLst>
                <a:ext uri="{FF2B5EF4-FFF2-40B4-BE49-F238E27FC236}">
                  <a16:creationId xmlns:a16="http://schemas.microsoft.com/office/drawing/2014/main" id="{87D02448-9530-4144-ABD9-8188615B6A25}"/>
                </a:ext>
              </a:extLst>
            </p:cNvPr>
            <p:cNvSpPr/>
            <p:nvPr/>
          </p:nvSpPr>
          <p:spPr>
            <a:xfrm rot="7971563">
              <a:off x="3205111" y="1258576"/>
              <a:ext cx="819891" cy="830401"/>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40" name="Oval 39" descr="Milestone date in a circle">
              <a:extLst>
                <a:ext uri="{FF2B5EF4-FFF2-40B4-BE49-F238E27FC236}">
                  <a16:creationId xmlns:a16="http://schemas.microsoft.com/office/drawing/2014/main" id="{13D87C6A-1636-43E4-8C6C-67AA8682018D}"/>
                </a:ext>
              </a:extLst>
            </p:cNvPr>
            <p:cNvSpPr/>
            <p:nvPr/>
          </p:nvSpPr>
          <p:spPr>
            <a:xfrm>
              <a:off x="3024144" y="1450657"/>
              <a:ext cx="1144875" cy="5295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rtl="0"/>
              <a:r>
                <a:rPr lang="en-US" sz="1467">
                  <a:solidFill>
                    <a:srgbClr val="000000"/>
                  </a:solidFill>
                  <a:latin typeface="Franklin Gothic Book" panose="020B0503020102020204" pitchFamily="34" charset="0"/>
                </a:rPr>
                <a:t>Redmond, SUA</a:t>
              </a:r>
              <a:endParaRPr lang="en-US" sz="1467">
                <a:solidFill>
                  <a:schemeClr val="accent5">
                    <a:lumMod val="50000"/>
                  </a:schemeClr>
                </a:solidFill>
                <a:latin typeface="Franklin Gothic Book" panose="020B0503020102020204" pitchFamily="34" charset="0"/>
              </a:endParaRPr>
            </a:p>
          </p:txBody>
        </p:sp>
        <p:sp>
          <p:nvSpPr>
            <p:cNvPr id="65" name="TextBox 110" descr="Milestone title">
              <a:extLst>
                <a:ext uri="{FF2B5EF4-FFF2-40B4-BE49-F238E27FC236}">
                  <a16:creationId xmlns:a16="http://schemas.microsoft.com/office/drawing/2014/main" id="{A347F54A-B706-48E1-8CDC-A197CE21AF19}"/>
                </a:ext>
              </a:extLst>
            </p:cNvPr>
            <p:cNvSpPr txBox="1"/>
            <p:nvPr/>
          </p:nvSpPr>
          <p:spPr>
            <a:xfrm>
              <a:off x="3079801" y="1093493"/>
              <a:ext cx="1033559" cy="4759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rtl="0"/>
              <a:r>
                <a:rPr lang="en-US" sz="1600">
                  <a:solidFill>
                    <a:srgbClr val="000000"/>
                  </a:solidFill>
                  <a:latin typeface="Franklin Gothic Medium" panose="020B0603020102020204" pitchFamily="34" charset="0"/>
                  <a:cs typeface="Courier New" panose="02070309020205020404" pitchFamily="49" charset="0"/>
                </a:rPr>
                <a:t>Microsoft </a:t>
              </a:r>
            </a:p>
            <a:p>
              <a:pPr algn="ctr" rtl="0"/>
              <a:r>
                <a:rPr lang="en-US" sz="1600">
                  <a:solidFill>
                    <a:srgbClr val="000000"/>
                  </a:solidFill>
                  <a:latin typeface="Franklin Gothic Medium" panose="020B0603020102020204" pitchFamily="34" charset="0"/>
                  <a:cs typeface="Courier New" panose="02070309020205020404" pitchFamily="49" charset="0"/>
                </a:rPr>
                <a:t>Windows Security</a:t>
              </a:r>
              <a:endParaRPr lang="en-US" sz="1800">
                <a:solidFill>
                  <a:schemeClr val="accent5">
                    <a:lumMod val="50000"/>
                  </a:schemeClr>
                </a:solidFill>
                <a:latin typeface="Franklin Gothic Medium" panose="020B0603020102020204" pitchFamily="34" charset="0"/>
                <a:cs typeface="Courier New" panose="02070309020205020404" pitchFamily="49" charset="0"/>
              </a:endParaRPr>
            </a:p>
          </p:txBody>
        </p:sp>
      </p:grpSp>
      <p:grpSp>
        <p:nvGrpSpPr>
          <p:cNvPr id="98" name="Facultate">
            <a:extLst>
              <a:ext uri="{FF2B5EF4-FFF2-40B4-BE49-F238E27FC236}">
                <a16:creationId xmlns:a16="http://schemas.microsoft.com/office/drawing/2014/main" id="{2B904DA4-DEDB-4E2D-9E2B-5FD4D7718F43}"/>
              </a:ext>
            </a:extLst>
          </p:cNvPr>
          <p:cNvGrpSpPr/>
          <p:nvPr/>
        </p:nvGrpSpPr>
        <p:grpSpPr>
          <a:xfrm>
            <a:off x="681852" y="1555217"/>
            <a:ext cx="4209237" cy="1679180"/>
            <a:chOff x="511390" y="1372023"/>
            <a:chExt cx="2702943" cy="1053773"/>
          </a:xfrm>
        </p:grpSpPr>
        <p:sp>
          <p:nvSpPr>
            <p:cNvPr id="51" name="Rectangle 50">
              <a:extLst>
                <a:ext uri="{FF2B5EF4-FFF2-40B4-BE49-F238E27FC236}">
                  <a16:creationId xmlns:a16="http://schemas.microsoft.com/office/drawing/2014/main" id="{9841D7A0-558D-4D0B-B7A9-968B5181792A}"/>
                </a:ext>
              </a:extLst>
            </p:cNvPr>
            <p:cNvSpPr/>
            <p:nvPr/>
          </p:nvSpPr>
          <p:spPr>
            <a:xfrm>
              <a:off x="1294234" y="1647796"/>
              <a:ext cx="1920099" cy="685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74082" indent="-74082">
                <a:buFont typeface="Arial" panose="020B0604020202020204" pitchFamily="34" charset="0"/>
                <a:buChar char="•"/>
              </a:pPr>
              <a:r>
                <a:rPr lang="en-US">
                  <a:solidFill>
                    <a:srgbClr val="000000"/>
                  </a:solidFill>
                </a:rPr>
                <a:t>Automatică şi Calculatoare - UPB</a:t>
              </a:r>
            </a:p>
            <a:p>
              <a:pPr marL="74082" indent="-74082">
                <a:buFont typeface="Arial" panose="020B0604020202020204" pitchFamily="34" charset="0"/>
                <a:buChar char="•"/>
              </a:pPr>
              <a:r>
                <a:rPr lang="en-US">
                  <a:solidFill>
                    <a:srgbClr val="000000"/>
                  </a:solidFill>
                </a:rPr>
                <a:t>Facultatea de Matematică - UniBuc </a:t>
              </a:r>
            </a:p>
            <a:p>
              <a:pPr marL="74082" indent="-74082">
                <a:spcBef>
                  <a:spcPts val="800"/>
                </a:spcBef>
                <a:buFont typeface="Arial" panose="020B0604020202020204" pitchFamily="34" charset="0"/>
                <a:buChar char="•"/>
              </a:pPr>
              <a:r>
                <a:rPr lang="en-US">
                  <a:solidFill>
                    <a:srgbClr val="000000"/>
                  </a:solidFill>
                </a:rPr>
                <a:t>Teaching Assistant - UPB</a:t>
              </a:r>
            </a:p>
          </p:txBody>
        </p:sp>
        <p:sp>
          <p:nvSpPr>
            <p:cNvPr id="50" name="Oval 49" descr="Shadow shape">
              <a:extLst>
                <a:ext uri="{FF2B5EF4-FFF2-40B4-BE49-F238E27FC236}">
                  <a16:creationId xmlns:a16="http://schemas.microsoft.com/office/drawing/2014/main" id="{DB6798B1-41E7-4375-AA76-5B26B6D21076}"/>
                </a:ext>
              </a:extLst>
            </p:cNvPr>
            <p:cNvSpPr/>
            <p:nvPr/>
          </p:nvSpPr>
          <p:spPr>
            <a:xfrm>
              <a:off x="830775" y="2334329"/>
              <a:ext cx="332663" cy="91467"/>
            </a:xfrm>
            <a:prstGeom prst="ellipse">
              <a:avLst/>
            </a:prstGeom>
            <a:gradFill flip="none" rotWithShape="1">
              <a:gsLst>
                <a:gs pos="0">
                  <a:schemeClr val="bg1">
                    <a:lumMod val="50000"/>
                  </a:schemeClr>
                </a:gs>
                <a:gs pos="100000">
                  <a:schemeClr val="tx1">
                    <a:lumMod val="65000"/>
                    <a:lumOff val="35000"/>
                  </a:schemeClr>
                </a:gs>
              </a:gsLst>
              <a:lin ang="10800000" scaled="1"/>
              <a:tileRect/>
            </a:gradFill>
            <a:ln>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49" name="Teardrop 48" descr="Teardrop">
              <a:extLst>
                <a:ext uri="{FF2B5EF4-FFF2-40B4-BE49-F238E27FC236}">
                  <a16:creationId xmlns:a16="http://schemas.microsoft.com/office/drawing/2014/main" id="{476BF79D-70BB-46AA-8CEE-EDCECB0D01D3}"/>
                </a:ext>
              </a:extLst>
            </p:cNvPr>
            <p:cNvSpPr/>
            <p:nvPr/>
          </p:nvSpPr>
          <p:spPr>
            <a:xfrm rot="8060572">
              <a:off x="664647" y="1479340"/>
              <a:ext cx="661942" cy="665324"/>
            </a:xfrm>
            <a:prstGeom prst="teardrop">
              <a:avLst>
                <a:gd name="adj" fmla="val 109835"/>
              </a:avLst>
            </a:prstGeom>
            <a:gradFill flip="none" rotWithShape="1">
              <a:gsLst>
                <a:gs pos="0">
                  <a:schemeClr val="accent1">
                    <a:lumMod val="50000"/>
                  </a:schemeClr>
                </a:gs>
                <a:gs pos="100000">
                  <a:schemeClr val="accent1"/>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48" name="Teardrop 47" descr="Teardrop">
              <a:extLst>
                <a:ext uri="{FF2B5EF4-FFF2-40B4-BE49-F238E27FC236}">
                  <a16:creationId xmlns:a16="http://schemas.microsoft.com/office/drawing/2014/main" id="{2695A118-A282-4D30-9B57-DC5F84BD5606}"/>
                </a:ext>
              </a:extLst>
            </p:cNvPr>
            <p:cNvSpPr/>
            <p:nvPr/>
          </p:nvSpPr>
          <p:spPr>
            <a:xfrm rot="7971563">
              <a:off x="725709" y="1547221"/>
              <a:ext cx="529552" cy="532259"/>
            </a:xfrm>
            <a:prstGeom prst="teardrop">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r>
                <a:rPr lang="en-gb">
                  <a:solidFill>
                    <a:schemeClr val="accent3">
                      <a:lumMod val="20000"/>
                      <a:lumOff val="80000"/>
                    </a:schemeClr>
                  </a:solidFill>
                  <a:latin typeface="Franklin Gothic Book" panose="020B0503020102020204" pitchFamily="34" charset="0"/>
                </a:rPr>
                <a:t>28/05/201</a:t>
              </a:r>
            </a:p>
          </p:txBody>
        </p:sp>
        <p:sp>
          <p:nvSpPr>
            <p:cNvPr id="46" name="Oval 45" descr="Milestone date in a circle">
              <a:extLst>
                <a:ext uri="{FF2B5EF4-FFF2-40B4-BE49-F238E27FC236}">
                  <a16:creationId xmlns:a16="http://schemas.microsoft.com/office/drawing/2014/main" id="{A530E562-E47F-4034-A57D-41946DA52468}"/>
                </a:ext>
              </a:extLst>
            </p:cNvPr>
            <p:cNvSpPr/>
            <p:nvPr/>
          </p:nvSpPr>
          <p:spPr>
            <a:xfrm>
              <a:off x="526375" y="1564612"/>
              <a:ext cx="938486" cy="5163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rtl="0"/>
              <a:r>
                <a:rPr lang="en-US" sz="1200">
                  <a:solidFill>
                    <a:srgbClr val="000000"/>
                  </a:solidFill>
                  <a:latin typeface="Franklin Gothic Book" panose="020B0503020102020204" pitchFamily="34" charset="0"/>
                </a:rPr>
                <a:t>Bucureşti</a:t>
              </a:r>
              <a:endParaRPr lang="en-US" sz="1200">
                <a:solidFill>
                  <a:schemeClr val="accent5">
                    <a:lumMod val="50000"/>
                  </a:schemeClr>
                </a:solidFill>
                <a:latin typeface="Franklin Gothic Book" panose="020B0503020102020204" pitchFamily="34" charset="0"/>
              </a:endParaRPr>
            </a:p>
          </p:txBody>
        </p:sp>
        <p:sp>
          <p:nvSpPr>
            <p:cNvPr id="64" name="TextBox 114" descr="Milestone title">
              <a:extLst>
                <a:ext uri="{FF2B5EF4-FFF2-40B4-BE49-F238E27FC236}">
                  <a16:creationId xmlns:a16="http://schemas.microsoft.com/office/drawing/2014/main" id="{E467C360-8A6D-4F25-945B-4DAECCA10219}"/>
                </a:ext>
              </a:extLst>
            </p:cNvPr>
            <p:cNvSpPr txBox="1"/>
            <p:nvPr/>
          </p:nvSpPr>
          <p:spPr>
            <a:xfrm>
              <a:off x="511390" y="1372023"/>
              <a:ext cx="958190" cy="72975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rtl="0"/>
              <a:r>
                <a:rPr lang="en-US" sz="1600" b="1">
                  <a:solidFill>
                    <a:srgbClr val="000000"/>
                  </a:solidFill>
                  <a:cs typeface="Courier New" panose="02070309020205020404" pitchFamily="49" charset="0"/>
                </a:rPr>
                <a:t>Facultate şi </a:t>
              </a:r>
            </a:p>
            <a:p>
              <a:pPr algn="ctr" rtl="0"/>
              <a:r>
                <a:rPr lang="en-US" sz="1600" b="1">
                  <a:solidFill>
                    <a:srgbClr val="000000"/>
                  </a:solidFill>
                  <a:cs typeface="Courier New" panose="02070309020205020404" pitchFamily="49" charset="0"/>
                </a:rPr>
                <a:t>primele joburi</a:t>
              </a:r>
              <a:endParaRPr lang="en-US" sz="1600" b="1">
                <a:solidFill>
                  <a:schemeClr val="accent5">
                    <a:lumMod val="50000"/>
                  </a:schemeClr>
                </a:solidFill>
                <a:cs typeface="Courier New" panose="02070309020205020404" pitchFamily="49" charset="0"/>
              </a:endParaRPr>
            </a:p>
          </p:txBody>
        </p:sp>
      </p:grpSp>
      <p:grpSp>
        <p:nvGrpSpPr>
          <p:cNvPr id="84" name="Group 83">
            <a:extLst>
              <a:ext uri="{FF2B5EF4-FFF2-40B4-BE49-F238E27FC236}">
                <a16:creationId xmlns:a16="http://schemas.microsoft.com/office/drawing/2014/main" id="{04E2973B-FC43-4ED9-8C3F-C9D4B17F5D78}"/>
              </a:ext>
            </a:extLst>
          </p:cNvPr>
          <p:cNvGrpSpPr/>
          <p:nvPr/>
        </p:nvGrpSpPr>
        <p:grpSpPr>
          <a:xfrm>
            <a:off x="62244" y="1454475"/>
            <a:ext cx="10841547" cy="6343043"/>
            <a:chOff x="46683" y="1090856"/>
            <a:chExt cx="8131160" cy="4757282"/>
          </a:xfrm>
        </p:grpSpPr>
        <p:sp>
          <p:nvSpPr>
            <p:cNvPr id="56" name="Carare" descr="Curvy line">
              <a:extLst>
                <a:ext uri="{FF2B5EF4-FFF2-40B4-BE49-F238E27FC236}">
                  <a16:creationId xmlns:a16="http://schemas.microsoft.com/office/drawing/2014/main" id="{CB13DC24-FB76-4A37-99EE-E50F6F6092FB}"/>
                </a:ext>
              </a:extLst>
            </p:cNvPr>
            <p:cNvSpPr/>
            <p:nvPr/>
          </p:nvSpPr>
          <p:spPr>
            <a:xfrm>
              <a:off x="148441" y="1090856"/>
              <a:ext cx="8029402" cy="4757282"/>
            </a:xfrm>
            <a:custGeom>
              <a:avLst/>
              <a:gdLst>
                <a:gd name="connsiteX0" fmla="*/ 0 w 685800"/>
                <a:gd name="connsiteY0" fmla="*/ 0 h 3781425"/>
                <a:gd name="connsiteX1" fmla="*/ 685800 w 685800"/>
                <a:gd name="connsiteY1" fmla="*/ 0 h 3781425"/>
                <a:gd name="connsiteX2" fmla="*/ 685800 w 685800"/>
                <a:gd name="connsiteY2" fmla="*/ 3781425 h 3781425"/>
                <a:gd name="connsiteX3" fmla="*/ 0 w 685800"/>
                <a:gd name="connsiteY3" fmla="*/ 3781425 h 3781425"/>
                <a:gd name="connsiteX4" fmla="*/ 0 w 685800"/>
                <a:gd name="connsiteY4" fmla="*/ 0 h 3781425"/>
                <a:gd name="connsiteX0" fmla="*/ 0 w 705125"/>
                <a:gd name="connsiteY0" fmla="*/ 0 h 3781425"/>
                <a:gd name="connsiteX1" fmla="*/ 685800 w 705125"/>
                <a:gd name="connsiteY1" fmla="*/ 0 h 3781425"/>
                <a:gd name="connsiteX2" fmla="*/ 704850 w 705125"/>
                <a:gd name="connsiteY2" fmla="*/ 809625 h 3781425"/>
                <a:gd name="connsiteX3" fmla="*/ 685800 w 705125"/>
                <a:gd name="connsiteY3" fmla="*/ 3781425 h 3781425"/>
                <a:gd name="connsiteX4" fmla="*/ 0 w 705125"/>
                <a:gd name="connsiteY4" fmla="*/ 3781425 h 3781425"/>
                <a:gd name="connsiteX5" fmla="*/ 0 w 705125"/>
                <a:gd name="connsiteY5" fmla="*/ 0 h 3781425"/>
                <a:gd name="connsiteX0" fmla="*/ 104775 w 809900"/>
                <a:gd name="connsiteY0" fmla="*/ 0 h 3781425"/>
                <a:gd name="connsiteX1" fmla="*/ 790575 w 809900"/>
                <a:gd name="connsiteY1" fmla="*/ 0 h 3781425"/>
                <a:gd name="connsiteX2" fmla="*/ 809625 w 809900"/>
                <a:gd name="connsiteY2" fmla="*/ 809625 h 3781425"/>
                <a:gd name="connsiteX3" fmla="*/ 790575 w 809900"/>
                <a:gd name="connsiteY3" fmla="*/ 3781425 h 3781425"/>
                <a:gd name="connsiteX4" fmla="*/ 104775 w 809900"/>
                <a:gd name="connsiteY4" fmla="*/ 3781425 h 3781425"/>
                <a:gd name="connsiteX5" fmla="*/ 0 w 809900"/>
                <a:gd name="connsiteY5" fmla="*/ 809625 h 3781425"/>
                <a:gd name="connsiteX6" fmla="*/ 104775 w 809900"/>
                <a:gd name="connsiteY6" fmla="*/ 0 h 3781425"/>
                <a:gd name="connsiteX0" fmla="*/ 104775 w 866775"/>
                <a:gd name="connsiteY0" fmla="*/ 0 h 3781425"/>
                <a:gd name="connsiteX1" fmla="*/ 790575 w 866775"/>
                <a:gd name="connsiteY1" fmla="*/ 0 h 3781425"/>
                <a:gd name="connsiteX2" fmla="*/ 809625 w 866775"/>
                <a:gd name="connsiteY2" fmla="*/ 809625 h 3781425"/>
                <a:gd name="connsiteX3" fmla="*/ 866775 w 866775"/>
                <a:gd name="connsiteY3" fmla="*/ 2171700 h 3781425"/>
                <a:gd name="connsiteX4" fmla="*/ 790575 w 866775"/>
                <a:gd name="connsiteY4" fmla="*/ 3781425 h 3781425"/>
                <a:gd name="connsiteX5" fmla="*/ 104775 w 866775"/>
                <a:gd name="connsiteY5" fmla="*/ 3781425 h 3781425"/>
                <a:gd name="connsiteX6" fmla="*/ 0 w 866775"/>
                <a:gd name="connsiteY6" fmla="*/ 809625 h 3781425"/>
                <a:gd name="connsiteX7" fmla="*/ 104775 w 866775"/>
                <a:gd name="connsiteY7" fmla="*/ 0 h 3781425"/>
                <a:gd name="connsiteX0" fmla="*/ 107604 w 869604"/>
                <a:gd name="connsiteY0" fmla="*/ 0 h 3781425"/>
                <a:gd name="connsiteX1" fmla="*/ 793404 w 869604"/>
                <a:gd name="connsiteY1" fmla="*/ 0 h 3781425"/>
                <a:gd name="connsiteX2" fmla="*/ 812454 w 869604"/>
                <a:gd name="connsiteY2" fmla="*/ 809625 h 3781425"/>
                <a:gd name="connsiteX3" fmla="*/ 869604 w 869604"/>
                <a:gd name="connsiteY3" fmla="*/ 2171700 h 3781425"/>
                <a:gd name="connsiteX4" fmla="*/ 793404 w 869604"/>
                <a:gd name="connsiteY4" fmla="*/ 3781425 h 3781425"/>
                <a:gd name="connsiteX5" fmla="*/ 107604 w 869604"/>
                <a:gd name="connsiteY5" fmla="*/ 3781425 h 3781425"/>
                <a:gd name="connsiteX6" fmla="*/ 21879 w 869604"/>
                <a:gd name="connsiteY6" fmla="*/ 2219325 h 3781425"/>
                <a:gd name="connsiteX7" fmla="*/ 2829 w 869604"/>
                <a:gd name="connsiteY7" fmla="*/ 809625 h 3781425"/>
                <a:gd name="connsiteX8" fmla="*/ 107604 w 869604"/>
                <a:gd name="connsiteY8" fmla="*/ 0 h 3781425"/>
                <a:gd name="connsiteX0" fmla="*/ 107604 w 2222159"/>
                <a:gd name="connsiteY0" fmla="*/ 0 h 3781425"/>
                <a:gd name="connsiteX1" fmla="*/ 793404 w 2222159"/>
                <a:gd name="connsiteY1" fmla="*/ 0 h 3781425"/>
                <a:gd name="connsiteX2" fmla="*/ 2222154 w 2222159"/>
                <a:gd name="connsiteY2" fmla="*/ 1009650 h 3781425"/>
                <a:gd name="connsiteX3" fmla="*/ 869604 w 2222159"/>
                <a:gd name="connsiteY3" fmla="*/ 2171700 h 3781425"/>
                <a:gd name="connsiteX4" fmla="*/ 793404 w 2222159"/>
                <a:gd name="connsiteY4" fmla="*/ 3781425 h 3781425"/>
                <a:gd name="connsiteX5" fmla="*/ 107604 w 2222159"/>
                <a:gd name="connsiteY5" fmla="*/ 3781425 h 3781425"/>
                <a:gd name="connsiteX6" fmla="*/ 21879 w 2222159"/>
                <a:gd name="connsiteY6" fmla="*/ 2219325 h 3781425"/>
                <a:gd name="connsiteX7" fmla="*/ 2829 w 2222159"/>
                <a:gd name="connsiteY7" fmla="*/ 809625 h 3781425"/>
                <a:gd name="connsiteX8" fmla="*/ 107604 w 2222159"/>
                <a:gd name="connsiteY8" fmla="*/ 0 h 3781425"/>
                <a:gd name="connsiteX0" fmla="*/ 85837 w 2200392"/>
                <a:gd name="connsiteY0" fmla="*/ 0 h 3781425"/>
                <a:gd name="connsiteX1" fmla="*/ 771637 w 2200392"/>
                <a:gd name="connsiteY1" fmla="*/ 0 h 3781425"/>
                <a:gd name="connsiteX2" fmla="*/ 2200387 w 2200392"/>
                <a:gd name="connsiteY2" fmla="*/ 1009650 h 3781425"/>
                <a:gd name="connsiteX3" fmla="*/ 847837 w 2200392"/>
                <a:gd name="connsiteY3" fmla="*/ 2171700 h 3781425"/>
                <a:gd name="connsiteX4" fmla="*/ 771637 w 2200392"/>
                <a:gd name="connsiteY4" fmla="*/ 3781425 h 3781425"/>
                <a:gd name="connsiteX5" fmla="*/ 85837 w 2200392"/>
                <a:gd name="connsiteY5" fmla="*/ 3781425 h 3781425"/>
                <a:gd name="connsiteX6" fmla="*/ 112 w 2200392"/>
                <a:gd name="connsiteY6" fmla="*/ 2219325 h 3781425"/>
                <a:gd name="connsiteX7" fmla="*/ 2038462 w 2200392"/>
                <a:gd name="connsiteY7" fmla="*/ 1000125 h 3781425"/>
                <a:gd name="connsiteX8" fmla="*/ 85837 w 2200392"/>
                <a:gd name="connsiteY8" fmla="*/ 0 h 3781425"/>
                <a:gd name="connsiteX0" fmla="*/ 266812 w 2200392"/>
                <a:gd name="connsiteY0" fmla="*/ 800100 h 3781425"/>
                <a:gd name="connsiteX1" fmla="*/ 771637 w 2200392"/>
                <a:gd name="connsiteY1" fmla="*/ 0 h 3781425"/>
                <a:gd name="connsiteX2" fmla="*/ 2200387 w 2200392"/>
                <a:gd name="connsiteY2" fmla="*/ 1009650 h 3781425"/>
                <a:gd name="connsiteX3" fmla="*/ 847837 w 2200392"/>
                <a:gd name="connsiteY3" fmla="*/ 2171700 h 3781425"/>
                <a:gd name="connsiteX4" fmla="*/ 771637 w 2200392"/>
                <a:gd name="connsiteY4" fmla="*/ 3781425 h 3781425"/>
                <a:gd name="connsiteX5" fmla="*/ 85837 w 2200392"/>
                <a:gd name="connsiteY5" fmla="*/ 3781425 h 3781425"/>
                <a:gd name="connsiteX6" fmla="*/ 112 w 2200392"/>
                <a:gd name="connsiteY6" fmla="*/ 2219325 h 3781425"/>
                <a:gd name="connsiteX7" fmla="*/ 2038462 w 2200392"/>
                <a:gd name="connsiteY7" fmla="*/ 1000125 h 3781425"/>
                <a:gd name="connsiteX8" fmla="*/ 266812 w 2200392"/>
                <a:gd name="connsiteY8" fmla="*/ 800100 h 3781425"/>
                <a:gd name="connsiteX0" fmla="*/ 266812 w 2200392"/>
                <a:gd name="connsiteY0" fmla="*/ 657225 h 3638550"/>
                <a:gd name="connsiteX1" fmla="*/ 704962 w 2200392"/>
                <a:gd name="connsiteY1" fmla="*/ 0 h 3638550"/>
                <a:gd name="connsiteX2" fmla="*/ 2200387 w 2200392"/>
                <a:gd name="connsiteY2" fmla="*/ 866775 h 3638550"/>
                <a:gd name="connsiteX3" fmla="*/ 847837 w 2200392"/>
                <a:gd name="connsiteY3" fmla="*/ 2028825 h 3638550"/>
                <a:gd name="connsiteX4" fmla="*/ 771637 w 2200392"/>
                <a:gd name="connsiteY4" fmla="*/ 3638550 h 3638550"/>
                <a:gd name="connsiteX5" fmla="*/ 85837 w 2200392"/>
                <a:gd name="connsiteY5" fmla="*/ 3638550 h 3638550"/>
                <a:gd name="connsiteX6" fmla="*/ 112 w 2200392"/>
                <a:gd name="connsiteY6" fmla="*/ 2076450 h 3638550"/>
                <a:gd name="connsiteX7" fmla="*/ 2038462 w 2200392"/>
                <a:gd name="connsiteY7" fmla="*/ 857250 h 3638550"/>
                <a:gd name="connsiteX8" fmla="*/ 266812 w 2200392"/>
                <a:gd name="connsiteY8" fmla="*/ 657225 h 3638550"/>
                <a:gd name="connsiteX0" fmla="*/ 266812 w 2200392"/>
                <a:gd name="connsiteY0" fmla="*/ 590550 h 3571875"/>
                <a:gd name="connsiteX1" fmla="*/ 704962 w 2200392"/>
                <a:gd name="connsiteY1" fmla="*/ 0 h 3571875"/>
                <a:gd name="connsiteX2" fmla="*/ 2200387 w 2200392"/>
                <a:gd name="connsiteY2" fmla="*/ 800100 h 3571875"/>
                <a:gd name="connsiteX3" fmla="*/ 847837 w 2200392"/>
                <a:gd name="connsiteY3" fmla="*/ 1962150 h 3571875"/>
                <a:gd name="connsiteX4" fmla="*/ 771637 w 2200392"/>
                <a:gd name="connsiteY4" fmla="*/ 3571875 h 3571875"/>
                <a:gd name="connsiteX5" fmla="*/ 85837 w 2200392"/>
                <a:gd name="connsiteY5" fmla="*/ 3571875 h 3571875"/>
                <a:gd name="connsiteX6" fmla="*/ 112 w 2200392"/>
                <a:gd name="connsiteY6" fmla="*/ 2009775 h 3571875"/>
                <a:gd name="connsiteX7" fmla="*/ 2038462 w 2200392"/>
                <a:gd name="connsiteY7" fmla="*/ 790575 h 3571875"/>
                <a:gd name="connsiteX8" fmla="*/ 266812 w 2200392"/>
                <a:gd name="connsiteY8" fmla="*/ 590550 h 3571875"/>
                <a:gd name="connsiteX0" fmla="*/ 266812 w 2200393"/>
                <a:gd name="connsiteY0" fmla="*/ 590550 h 3571875"/>
                <a:gd name="connsiteX1" fmla="*/ 704962 w 2200393"/>
                <a:gd name="connsiteY1" fmla="*/ 0 h 3571875"/>
                <a:gd name="connsiteX2" fmla="*/ 2200387 w 2200393"/>
                <a:gd name="connsiteY2" fmla="*/ 800100 h 3571875"/>
                <a:gd name="connsiteX3" fmla="*/ 847837 w 2200393"/>
                <a:gd name="connsiteY3" fmla="*/ 1962150 h 3571875"/>
                <a:gd name="connsiteX4" fmla="*/ 771637 w 2200393"/>
                <a:gd name="connsiteY4" fmla="*/ 3571875 h 3571875"/>
                <a:gd name="connsiteX5" fmla="*/ 85837 w 2200393"/>
                <a:gd name="connsiteY5" fmla="*/ 3571875 h 3571875"/>
                <a:gd name="connsiteX6" fmla="*/ 112 w 2200393"/>
                <a:gd name="connsiteY6" fmla="*/ 2009775 h 3571875"/>
                <a:gd name="connsiteX7" fmla="*/ 2038462 w 2200393"/>
                <a:gd name="connsiteY7" fmla="*/ 790575 h 3571875"/>
                <a:gd name="connsiteX8" fmla="*/ 266812 w 2200393"/>
                <a:gd name="connsiteY8" fmla="*/ 590550 h 3571875"/>
                <a:gd name="connsiteX0" fmla="*/ 266812 w 2200392"/>
                <a:gd name="connsiteY0" fmla="*/ 123825 h 3105150"/>
                <a:gd name="connsiteX1" fmla="*/ 390637 w 2200392"/>
                <a:gd name="connsiteY1" fmla="*/ 0 h 3105150"/>
                <a:gd name="connsiteX2" fmla="*/ 2200387 w 2200392"/>
                <a:gd name="connsiteY2" fmla="*/ 333375 h 3105150"/>
                <a:gd name="connsiteX3" fmla="*/ 847837 w 2200392"/>
                <a:gd name="connsiteY3" fmla="*/ 1495425 h 3105150"/>
                <a:gd name="connsiteX4" fmla="*/ 771637 w 2200392"/>
                <a:gd name="connsiteY4" fmla="*/ 3105150 h 3105150"/>
                <a:gd name="connsiteX5" fmla="*/ 85837 w 2200392"/>
                <a:gd name="connsiteY5" fmla="*/ 3105150 h 3105150"/>
                <a:gd name="connsiteX6" fmla="*/ 112 w 2200392"/>
                <a:gd name="connsiteY6" fmla="*/ 1543050 h 3105150"/>
                <a:gd name="connsiteX7" fmla="*/ 2038462 w 2200392"/>
                <a:gd name="connsiteY7" fmla="*/ 323850 h 3105150"/>
                <a:gd name="connsiteX8" fmla="*/ 266812 w 2200392"/>
                <a:gd name="connsiteY8" fmla="*/ 123825 h 3105150"/>
                <a:gd name="connsiteX0" fmla="*/ 266812 w 2200392"/>
                <a:gd name="connsiteY0" fmla="*/ 123825 h 3105150"/>
                <a:gd name="connsiteX1" fmla="*/ 238237 w 2200392"/>
                <a:gd name="connsiteY1" fmla="*/ 0 h 3105150"/>
                <a:gd name="connsiteX2" fmla="*/ 2200387 w 2200392"/>
                <a:gd name="connsiteY2" fmla="*/ 333375 h 3105150"/>
                <a:gd name="connsiteX3" fmla="*/ 847837 w 2200392"/>
                <a:gd name="connsiteY3" fmla="*/ 1495425 h 3105150"/>
                <a:gd name="connsiteX4" fmla="*/ 771637 w 2200392"/>
                <a:gd name="connsiteY4" fmla="*/ 3105150 h 3105150"/>
                <a:gd name="connsiteX5" fmla="*/ 85837 w 2200392"/>
                <a:gd name="connsiteY5" fmla="*/ 3105150 h 3105150"/>
                <a:gd name="connsiteX6" fmla="*/ 112 w 2200392"/>
                <a:gd name="connsiteY6" fmla="*/ 1543050 h 3105150"/>
                <a:gd name="connsiteX7" fmla="*/ 2038462 w 2200392"/>
                <a:gd name="connsiteY7" fmla="*/ 323850 h 3105150"/>
                <a:gd name="connsiteX8" fmla="*/ 266812 w 2200392"/>
                <a:gd name="connsiteY8" fmla="*/ 123825 h 3105150"/>
                <a:gd name="connsiteX0" fmla="*/ 266812 w 2200392"/>
                <a:gd name="connsiteY0" fmla="*/ 133350 h 3114675"/>
                <a:gd name="connsiteX1" fmla="*/ 266812 w 2200392"/>
                <a:gd name="connsiteY1" fmla="*/ 0 h 3114675"/>
                <a:gd name="connsiteX2" fmla="*/ 2200387 w 2200392"/>
                <a:gd name="connsiteY2" fmla="*/ 342900 h 3114675"/>
                <a:gd name="connsiteX3" fmla="*/ 847837 w 2200392"/>
                <a:gd name="connsiteY3" fmla="*/ 1504950 h 3114675"/>
                <a:gd name="connsiteX4" fmla="*/ 771637 w 2200392"/>
                <a:gd name="connsiteY4" fmla="*/ 3114675 h 3114675"/>
                <a:gd name="connsiteX5" fmla="*/ 85837 w 2200392"/>
                <a:gd name="connsiteY5" fmla="*/ 3114675 h 3114675"/>
                <a:gd name="connsiteX6" fmla="*/ 112 w 2200392"/>
                <a:gd name="connsiteY6" fmla="*/ 1552575 h 3114675"/>
                <a:gd name="connsiteX7" fmla="*/ 2038462 w 2200392"/>
                <a:gd name="connsiteY7" fmla="*/ 333375 h 3114675"/>
                <a:gd name="connsiteX8" fmla="*/ 266812 w 2200392"/>
                <a:gd name="connsiteY8" fmla="*/ 133350 h 3114675"/>
                <a:gd name="connsiteX0" fmla="*/ 266812 w 2200392"/>
                <a:gd name="connsiteY0" fmla="*/ 76200 h 3057525"/>
                <a:gd name="connsiteX1" fmla="*/ 276337 w 2200392"/>
                <a:gd name="connsiteY1" fmla="*/ 0 h 3057525"/>
                <a:gd name="connsiteX2" fmla="*/ 2200387 w 2200392"/>
                <a:gd name="connsiteY2" fmla="*/ 285750 h 3057525"/>
                <a:gd name="connsiteX3" fmla="*/ 847837 w 2200392"/>
                <a:gd name="connsiteY3" fmla="*/ 1447800 h 3057525"/>
                <a:gd name="connsiteX4" fmla="*/ 771637 w 2200392"/>
                <a:gd name="connsiteY4" fmla="*/ 3057525 h 3057525"/>
                <a:gd name="connsiteX5" fmla="*/ 85837 w 2200392"/>
                <a:gd name="connsiteY5" fmla="*/ 3057525 h 3057525"/>
                <a:gd name="connsiteX6" fmla="*/ 112 w 2200392"/>
                <a:gd name="connsiteY6" fmla="*/ 1495425 h 3057525"/>
                <a:gd name="connsiteX7" fmla="*/ 2038462 w 2200392"/>
                <a:gd name="connsiteY7" fmla="*/ 276225 h 3057525"/>
                <a:gd name="connsiteX8" fmla="*/ 266812 w 2200392"/>
                <a:gd name="connsiteY8" fmla="*/ 76200 h 3057525"/>
                <a:gd name="connsiteX0" fmla="*/ 266812 w 2200392"/>
                <a:gd name="connsiteY0" fmla="*/ 76200 h 3057525"/>
                <a:gd name="connsiteX1" fmla="*/ 276337 w 2200392"/>
                <a:gd name="connsiteY1" fmla="*/ 0 h 3057525"/>
                <a:gd name="connsiteX2" fmla="*/ 2200387 w 2200392"/>
                <a:gd name="connsiteY2" fmla="*/ 285750 h 3057525"/>
                <a:gd name="connsiteX3" fmla="*/ 847837 w 2200392"/>
                <a:gd name="connsiteY3" fmla="*/ 1447800 h 3057525"/>
                <a:gd name="connsiteX4" fmla="*/ 771637 w 2200392"/>
                <a:gd name="connsiteY4" fmla="*/ 3057525 h 3057525"/>
                <a:gd name="connsiteX5" fmla="*/ 85837 w 2200392"/>
                <a:gd name="connsiteY5" fmla="*/ 3057525 h 3057525"/>
                <a:gd name="connsiteX6" fmla="*/ 112 w 2200392"/>
                <a:gd name="connsiteY6" fmla="*/ 1495425 h 3057525"/>
                <a:gd name="connsiteX7" fmla="*/ 2038462 w 2200392"/>
                <a:gd name="connsiteY7" fmla="*/ 276225 h 3057525"/>
                <a:gd name="connsiteX8" fmla="*/ 266812 w 2200392"/>
                <a:gd name="connsiteY8" fmla="*/ 76200 h 3057525"/>
                <a:gd name="connsiteX0" fmla="*/ 266812 w 2200392"/>
                <a:gd name="connsiteY0" fmla="*/ 76200 h 3057525"/>
                <a:gd name="connsiteX1" fmla="*/ 276337 w 2200392"/>
                <a:gd name="connsiteY1" fmla="*/ 0 h 3057525"/>
                <a:gd name="connsiteX2" fmla="*/ 2200387 w 2200392"/>
                <a:gd name="connsiteY2" fmla="*/ 285750 h 3057525"/>
                <a:gd name="connsiteX3" fmla="*/ 847837 w 2200392"/>
                <a:gd name="connsiteY3" fmla="*/ 1447800 h 3057525"/>
                <a:gd name="connsiteX4" fmla="*/ 771637 w 2200392"/>
                <a:gd name="connsiteY4" fmla="*/ 3057525 h 3057525"/>
                <a:gd name="connsiteX5" fmla="*/ 85837 w 2200392"/>
                <a:gd name="connsiteY5" fmla="*/ 3057525 h 3057525"/>
                <a:gd name="connsiteX6" fmla="*/ 112 w 2200392"/>
                <a:gd name="connsiteY6" fmla="*/ 1495425 h 3057525"/>
                <a:gd name="connsiteX7" fmla="*/ 2038462 w 2200392"/>
                <a:gd name="connsiteY7" fmla="*/ 276225 h 3057525"/>
                <a:gd name="connsiteX8" fmla="*/ 266812 w 2200392"/>
                <a:gd name="connsiteY8" fmla="*/ 76200 h 3057525"/>
                <a:gd name="connsiteX0" fmla="*/ 266811 w 2200391"/>
                <a:gd name="connsiteY0" fmla="*/ 76200 h 3057525"/>
                <a:gd name="connsiteX1" fmla="*/ 276336 w 2200391"/>
                <a:gd name="connsiteY1" fmla="*/ 0 h 3057525"/>
                <a:gd name="connsiteX2" fmla="*/ 2200386 w 2200391"/>
                <a:gd name="connsiteY2" fmla="*/ 285750 h 3057525"/>
                <a:gd name="connsiteX3" fmla="*/ 847836 w 2200391"/>
                <a:gd name="connsiteY3" fmla="*/ 1447800 h 3057525"/>
                <a:gd name="connsiteX4" fmla="*/ 771636 w 2200391"/>
                <a:gd name="connsiteY4" fmla="*/ 3057525 h 3057525"/>
                <a:gd name="connsiteX5" fmla="*/ 85836 w 2200391"/>
                <a:gd name="connsiteY5" fmla="*/ 3057525 h 3057525"/>
                <a:gd name="connsiteX6" fmla="*/ 111 w 2200391"/>
                <a:gd name="connsiteY6" fmla="*/ 1495425 h 3057525"/>
                <a:gd name="connsiteX7" fmla="*/ 2042090 w 2200391"/>
                <a:gd name="connsiteY7" fmla="*/ 272588 h 3057525"/>
                <a:gd name="connsiteX8" fmla="*/ 266811 w 2200391"/>
                <a:gd name="connsiteY8" fmla="*/ 76200 h 3057525"/>
                <a:gd name="connsiteX0" fmla="*/ 266811 w 2200391"/>
                <a:gd name="connsiteY0" fmla="*/ 76200 h 3057525"/>
                <a:gd name="connsiteX1" fmla="*/ 276336 w 2200391"/>
                <a:gd name="connsiteY1" fmla="*/ 0 h 3057525"/>
                <a:gd name="connsiteX2" fmla="*/ 2200386 w 2200391"/>
                <a:gd name="connsiteY2" fmla="*/ 285750 h 3057525"/>
                <a:gd name="connsiteX3" fmla="*/ 847836 w 2200391"/>
                <a:gd name="connsiteY3" fmla="*/ 1447800 h 3057525"/>
                <a:gd name="connsiteX4" fmla="*/ 771636 w 2200391"/>
                <a:gd name="connsiteY4" fmla="*/ 3057525 h 3057525"/>
                <a:gd name="connsiteX5" fmla="*/ 85836 w 2200391"/>
                <a:gd name="connsiteY5" fmla="*/ 3057525 h 3057525"/>
                <a:gd name="connsiteX6" fmla="*/ 111 w 2200391"/>
                <a:gd name="connsiteY6" fmla="*/ 1495425 h 3057525"/>
                <a:gd name="connsiteX7" fmla="*/ 2042090 w 2200391"/>
                <a:gd name="connsiteY7" fmla="*/ 272588 h 3057525"/>
                <a:gd name="connsiteX8" fmla="*/ 266811 w 2200391"/>
                <a:gd name="connsiteY8" fmla="*/ 76200 h 3057525"/>
                <a:gd name="connsiteX0" fmla="*/ 364775 w 2200391"/>
                <a:gd name="connsiteY0" fmla="*/ 76200 h 3057525"/>
                <a:gd name="connsiteX1" fmla="*/ 276336 w 2200391"/>
                <a:gd name="connsiteY1" fmla="*/ 0 h 3057525"/>
                <a:gd name="connsiteX2" fmla="*/ 2200386 w 2200391"/>
                <a:gd name="connsiteY2" fmla="*/ 285750 h 3057525"/>
                <a:gd name="connsiteX3" fmla="*/ 847836 w 2200391"/>
                <a:gd name="connsiteY3" fmla="*/ 1447800 h 3057525"/>
                <a:gd name="connsiteX4" fmla="*/ 771636 w 2200391"/>
                <a:gd name="connsiteY4" fmla="*/ 3057525 h 3057525"/>
                <a:gd name="connsiteX5" fmla="*/ 85836 w 2200391"/>
                <a:gd name="connsiteY5" fmla="*/ 3057525 h 3057525"/>
                <a:gd name="connsiteX6" fmla="*/ 111 w 2200391"/>
                <a:gd name="connsiteY6" fmla="*/ 1495425 h 3057525"/>
                <a:gd name="connsiteX7" fmla="*/ 2042090 w 2200391"/>
                <a:gd name="connsiteY7" fmla="*/ 272588 h 3057525"/>
                <a:gd name="connsiteX8" fmla="*/ 364775 w 2200391"/>
                <a:gd name="connsiteY8" fmla="*/ 76200 h 3057525"/>
                <a:gd name="connsiteX0" fmla="*/ 364775 w 2200391"/>
                <a:gd name="connsiteY0" fmla="*/ 79836 h 3061161"/>
                <a:gd name="connsiteX1" fmla="*/ 363415 w 2200391"/>
                <a:gd name="connsiteY1" fmla="*/ 0 h 3061161"/>
                <a:gd name="connsiteX2" fmla="*/ 2200386 w 2200391"/>
                <a:gd name="connsiteY2" fmla="*/ 289386 h 3061161"/>
                <a:gd name="connsiteX3" fmla="*/ 847836 w 2200391"/>
                <a:gd name="connsiteY3" fmla="*/ 1451436 h 3061161"/>
                <a:gd name="connsiteX4" fmla="*/ 771636 w 2200391"/>
                <a:gd name="connsiteY4" fmla="*/ 3061161 h 3061161"/>
                <a:gd name="connsiteX5" fmla="*/ 85836 w 2200391"/>
                <a:gd name="connsiteY5" fmla="*/ 3061161 h 3061161"/>
                <a:gd name="connsiteX6" fmla="*/ 111 w 2200391"/>
                <a:gd name="connsiteY6" fmla="*/ 1499061 h 3061161"/>
                <a:gd name="connsiteX7" fmla="*/ 2042090 w 2200391"/>
                <a:gd name="connsiteY7" fmla="*/ 276224 h 3061161"/>
                <a:gd name="connsiteX8" fmla="*/ 364775 w 2200391"/>
                <a:gd name="connsiteY8" fmla="*/ 79836 h 3061161"/>
                <a:gd name="connsiteX0" fmla="*/ 364775 w 2200391"/>
                <a:gd name="connsiteY0" fmla="*/ 79836 h 3061161"/>
                <a:gd name="connsiteX1" fmla="*/ 348902 w 2200391"/>
                <a:gd name="connsiteY1" fmla="*/ 0 h 3061161"/>
                <a:gd name="connsiteX2" fmla="*/ 2200386 w 2200391"/>
                <a:gd name="connsiteY2" fmla="*/ 289386 h 3061161"/>
                <a:gd name="connsiteX3" fmla="*/ 847836 w 2200391"/>
                <a:gd name="connsiteY3" fmla="*/ 1451436 h 3061161"/>
                <a:gd name="connsiteX4" fmla="*/ 771636 w 2200391"/>
                <a:gd name="connsiteY4" fmla="*/ 3061161 h 3061161"/>
                <a:gd name="connsiteX5" fmla="*/ 85836 w 2200391"/>
                <a:gd name="connsiteY5" fmla="*/ 3061161 h 3061161"/>
                <a:gd name="connsiteX6" fmla="*/ 111 w 2200391"/>
                <a:gd name="connsiteY6" fmla="*/ 1499061 h 3061161"/>
                <a:gd name="connsiteX7" fmla="*/ 2042090 w 2200391"/>
                <a:gd name="connsiteY7" fmla="*/ 276224 h 3061161"/>
                <a:gd name="connsiteX8" fmla="*/ 364775 w 2200391"/>
                <a:gd name="connsiteY8" fmla="*/ 79836 h 3061161"/>
                <a:gd name="connsiteX0" fmla="*/ 335748 w 2200391"/>
                <a:gd name="connsiteY0" fmla="*/ 79836 h 3061161"/>
                <a:gd name="connsiteX1" fmla="*/ 348902 w 2200391"/>
                <a:gd name="connsiteY1" fmla="*/ 0 h 3061161"/>
                <a:gd name="connsiteX2" fmla="*/ 2200386 w 2200391"/>
                <a:gd name="connsiteY2" fmla="*/ 289386 h 3061161"/>
                <a:gd name="connsiteX3" fmla="*/ 847836 w 2200391"/>
                <a:gd name="connsiteY3" fmla="*/ 1451436 h 3061161"/>
                <a:gd name="connsiteX4" fmla="*/ 771636 w 2200391"/>
                <a:gd name="connsiteY4" fmla="*/ 3061161 h 3061161"/>
                <a:gd name="connsiteX5" fmla="*/ 85836 w 2200391"/>
                <a:gd name="connsiteY5" fmla="*/ 3061161 h 3061161"/>
                <a:gd name="connsiteX6" fmla="*/ 111 w 2200391"/>
                <a:gd name="connsiteY6" fmla="*/ 1499061 h 3061161"/>
                <a:gd name="connsiteX7" fmla="*/ 2042090 w 2200391"/>
                <a:gd name="connsiteY7" fmla="*/ 276224 h 3061161"/>
                <a:gd name="connsiteX8" fmla="*/ 335748 w 2200391"/>
                <a:gd name="connsiteY8" fmla="*/ 79836 h 3061161"/>
                <a:gd name="connsiteX0" fmla="*/ 350261 w 2200391"/>
                <a:gd name="connsiteY0" fmla="*/ 76199 h 3061161"/>
                <a:gd name="connsiteX1" fmla="*/ 348902 w 2200391"/>
                <a:gd name="connsiteY1" fmla="*/ 0 h 3061161"/>
                <a:gd name="connsiteX2" fmla="*/ 2200386 w 2200391"/>
                <a:gd name="connsiteY2" fmla="*/ 289386 h 3061161"/>
                <a:gd name="connsiteX3" fmla="*/ 847836 w 2200391"/>
                <a:gd name="connsiteY3" fmla="*/ 1451436 h 3061161"/>
                <a:gd name="connsiteX4" fmla="*/ 771636 w 2200391"/>
                <a:gd name="connsiteY4" fmla="*/ 3061161 h 3061161"/>
                <a:gd name="connsiteX5" fmla="*/ 85836 w 2200391"/>
                <a:gd name="connsiteY5" fmla="*/ 3061161 h 3061161"/>
                <a:gd name="connsiteX6" fmla="*/ 111 w 2200391"/>
                <a:gd name="connsiteY6" fmla="*/ 1499061 h 3061161"/>
                <a:gd name="connsiteX7" fmla="*/ 2042090 w 2200391"/>
                <a:gd name="connsiteY7" fmla="*/ 276224 h 3061161"/>
                <a:gd name="connsiteX8" fmla="*/ 350261 w 2200391"/>
                <a:gd name="connsiteY8" fmla="*/ 76199 h 3061161"/>
                <a:gd name="connsiteX0" fmla="*/ 350261 w 2200391"/>
                <a:gd name="connsiteY0" fmla="*/ 43468 h 3028430"/>
                <a:gd name="connsiteX1" fmla="*/ 345273 w 2200391"/>
                <a:gd name="connsiteY1" fmla="*/ 0 h 3028430"/>
                <a:gd name="connsiteX2" fmla="*/ 2200386 w 2200391"/>
                <a:gd name="connsiteY2" fmla="*/ 256655 h 3028430"/>
                <a:gd name="connsiteX3" fmla="*/ 847836 w 2200391"/>
                <a:gd name="connsiteY3" fmla="*/ 1418705 h 3028430"/>
                <a:gd name="connsiteX4" fmla="*/ 771636 w 2200391"/>
                <a:gd name="connsiteY4" fmla="*/ 3028430 h 3028430"/>
                <a:gd name="connsiteX5" fmla="*/ 85836 w 2200391"/>
                <a:gd name="connsiteY5" fmla="*/ 3028430 h 3028430"/>
                <a:gd name="connsiteX6" fmla="*/ 111 w 2200391"/>
                <a:gd name="connsiteY6" fmla="*/ 1466330 h 3028430"/>
                <a:gd name="connsiteX7" fmla="*/ 2042090 w 2200391"/>
                <a:gd name="connsiteY7" fmla="*/ 243493 h 3028430"/>
                <a:gd name="connsiteX8" fmla="*/ 350261 w 2200391"/>
                <a:gd name="connsiteY8" fmla="*/ 43468 h 3028430"/>
                <a:gd name="connsiteX0" fmla="*/ 350261 w 2200390"/>
                <a:gd name="connsiteY0" fmla="*/ 43468 h 3028430"/>
                <a:gd name="connsiteX1" fmla="*/ 345273 w 2200390"/>
                <a:gd name="connsiteY1" fmla="*/ 0 h 3028430"/>
                <a:gd name="connsiteX2" fmla="*/ 2200386 w 2200390"/>
                <a:gd name="connsiteY2" fmla="*/ 256655 h 3028430"/>
                <a:gd name="connsiteX3" fmla="*/ 201998 w 2200390"/>
                <a:gd name="connsiteY3" fmla="*/ 1487805 h 3028430"/>
                <a:gd name="connsiteX4" fmla="*/ 771636 w 2200390"/>
                <a:gd name="connsiteY4" fmla="*/ 3028430 h 3028430"/>
                <a:gd name="connsiteX5" fmla="*/ 85836 w 2200390"/>
                <a:gd name="connsiteY5" fmla="*/ 3028430 h 3028430"/>
                <a:gd name="connsiteX6" fmla="*/ 111 w 2200390"/>
                <a:gd name="connsiteY6" fmla="*/ 1466330 h 3028430"/>
                <a:gd name="connsiteX7" fmla="*/ 2042090 w 2200390"/>
                <a:gd name="connsiteY7" fmla="*/ 243493 h 3028430"/>
                <a:gd name="connsiteX8" fmla="*/ 350261 w 2200390"/>
                <a:gd name="connsiteY8" fmla="*/ 43468 h 3028430"/>
                <a:gd name="connsiteX0" fmla="*/ 350261 w 2200390"/>
                <a:gd name="connsiteY0" fmla="*/ 43468 h 3028430"/>
                <a:gd name="connsiteX1" fmla="*/ 345273 w 2200390"/>
                <a:gd name="connsiteY1" fmla="*/ 0 h 3028430"/>
                <a:gd name="connsiteX2" fmla="*/ 2200386 w 2200390"/>
                <a:gd name="connsiteY2" fmla="*/ 256655 h 3028430"/>
                <a:gd name="connsiteX3" fmla="*/ 201998 w 2200390"/>
                <a:gd name="connsiteY3" fmla="*/ 1487805 h 3028430"/>
                <a:gd name="connsiteX4" fmla="*/ 771636 w 2200390"/>
                <a:gd name="connsiteY4" fmla="*/ 3028430 h 3028430"/>
                <a:gd name="connsiteX5" fmla="*/ 85836 w 2200390"/>
                <a:gd name="connsiteY5" fmla="*/ 3028430 h 3028430"/>
                <a:gd name="connsiteX6" fmla="*/ 111 w 2200390"/>
                <a:gd name="connsiteY6" fmla="*/ 1466330 h 3028430"/>
                <a:gd name="connsiteX7" fmla="*/ 2042090 w 2200390"/>
                <a:gd name="connsiteY7" fmla="*/ 243493 h 3028430"/>
                <a:gd name="connsiteX8" fmla="*/ 350261 w 2200390"/>
                <a:gd name="connsiteY8" fmla="*/ 43468 h 3028430"/>
                <a:gd name="connsiteX0" fmla="*/ 350257 w 2200386"/>
                <a:gd name="connsiteY0" fmla="*/ 43468 h 3028430"/>
                <a:gd name="connsiteX1" fmla="*/ 345269 w 2200386"/>
                <a:gd name="connsiteY1" fmla="*/ 0 h 3028430"/>
                <a:gd name="connsiteX2" fmla="*/ 2200382 w 2200386"/>
                <a:gd name="connsiteY2" fmla="*/ 256655 h 3028430"/>
                <a:gd name="connsiteX3" fmla="*/ 201994 w 2200386"/>
                <a:gd name="connsiteY3" fmla="*/ 1487805 h 3028430"/>
                <a:gd name="connsiteX4" fmla="*/ 771632 w 2200386"/>
                <a:gd name="connsiteY4" fmla="*/ 3028430 h 3028430"/>
                <a:gd name="connsiteX5" fmla="*/ 85832 w 2200386"/>
                <a:gd name="connsiteY5" fmla="*/ 3028430 h 3028430"/>
                <a:gd name="connsiteX6" fmla="*/ 107 w 2200386"/>
                <a:gd name="connsiteY6" fmla="*/ 1466330 h 3028430"/>
                <a:gd name="connsiteX7" fmla="*/ 2042086 w 2200386"/>
                <a:gd name="connsiteY7" fmla="*/ 243493 h 3028430"/>
                <a:gd name="connsiteX8" fmla="*/ 350257 w 2200386"/>
                <a:gd name="connsiteY8" fmla="*/ 43468 h 3028430"/>
                <a:gd name="connsiteX0" fmla="*/ 350257 w 2564013"/>
                <a:gd name="connsiteY0" fmla="*/ 43468 h 3028430"/>
                <a:gd name="connsiteX1" fmla="*/ 345269 w 2564013"/>
                <a:gd name="connsiteY1" fmla="*/ 0 h 3028430"/>
                <a:gd name="connsiteX2" fmla="*/ 2200382 w 2564013"/>
                <a:gd name="connsiteY2" fmla="*/ 256655 h 3028430"/>
                <a:gd name="connsiteX3" fmla="*/ 201994 w 2564013"/>
                <a:gd name="connsiteY3" fmla="*/ 1487805 h 3028430"/>
                <a:gd name="connsiteX4" fmla="*/ 2564013 w 2564013"/>
                <a:gd name="connsiteY4" fmla="*/ 2333802 h 3028430"/>
                <a:gd name="connsiteX5" fmla="*/ 85832 w 2564013"/>
                <a:gd name="connsiteY5" fmla="*/ 3028430 h 3028430"/>
                <a:gd name="connsiteX6" fmla="*/ 107 w 2564013"/>
                <a:gd name="connsiteY6" fmla="*/ 1466330 h 3028430"/>
                <a:gd name="connsiteX7" fmla="*/ 2042086 w 2564013"/>
                <a:gd name="connsiteY7" fmla="*/ 243493 h 3028430"/>
                <a:gd name="connsiteX8" fmla="*/ 350257 w 2564013"/>
                <a:gd name="connsiteY8" fmla="*/ 43468 h 3028430"/>
                <a:gd name="connsiteX0" fmla="*/ 350257 w 2564013"/>
                <a:gd name="connsiteY0" fmla="*/ 43468 h 2435633"/>
                <a:gd name="connsiteX1" fmla="*/ 345269 w 2564013"/>
                <a:gd name="connsiteY1" fmla="*/ 0 h 2435633"/>
                <a:gd name="connsiteX2" fmla="*/ 2200382 w 2564013"/>
                <a:gd name="connsiteY2" fmla="*/ 256655 h 2435633"/>
                <a:gd name="connsiteX3" fmla="*/ 201994 w 2564013"/>
                <a:gd name="connsiteY3" fmla="*/ 1487805 h 2435633"/>
                <a:gd name="connsiteX4" fmla="*/ 2564013 w 2564013"/>
                <a:gd name="connsiteY4" fmla="*/ 2333802 h 2435633"/>
                <a:gd name="connsiteX5" fmla="*/ 2353520 w 2564013"/>
                <a:gd name="connsiteY5" fmla="*/ 2435633 h 2435633"/>
                <a:gd name="connsiteX6" fmla="*/ 107 w 2564013"/>
                <a:gd name="connsiteY6" fmla="*/ 1466330 h 2435633"/>
                <a:gd name="connsiteX7" fmla="*/ 2042086 w 2564013"/>
                <a:gd name="connsiteY7" fmla="*/ 243493 h 2435633"/>
                <a:gd name="connsiteX8" fmla="*/ 350257 w 2564013"/>
                <a:gd name="connsiteY8" fmla="*/ 43468 h 2435633"/>
                <a:gd name="connsiteX0" fmla="*/ 350257 w 2564013"/>
                <a:gd name="connsiteY0" fmla="*/ 43468 h 2435633"/>
                <a:gd name="connsiteX1" fmla="*/ 345269 w 2564013"/>
                <a:gd name="connsiteY1" fmla="*/ 0 h 2435633"/>
                <a:gd name="connsiteX2" fmla="*/ 2200382 w 2564013"/>
                <a:gd name="connsiteY2" fmla="*/ 256655 h 2435633"/>
                <a:gd name="connsiteX3" fmla="*/ 201994 w 2564013"/>
                <a:gd name="connsiteY3" fmla="*/ 1487805 h 2435633"/>
                <a:gd name="connsiteX4" fmla="*/ 2564013 w 2564013"/>
                <a:gd name="connsiteY4" fmla="*/ 2333802 h 2435633"/>
                <a:gd name="connsiteX5" fmla="*/ 2353520 w 2564013"/>
                <a:gd name="connsiteY5" fmla="*/ 2435633 h 2435633"/>
                <a:gd name="connsiteX6" fmla="*/ 107 w 2564013"/>
                <a:gd name="connsiteY6" fmla="*/ 1466330 h 2435633"/>
                <a:gd name="connsiteX7" fmla="*/ 2042086 w 2564013"/>
                <a:gd name="connsiteY7" fmla="*/ 243493 h 2435633"/>
                <a:gd name="connsiteX8" fmla="*/ 350257 w 2564013"/>
                <a:gd name="connsiteY8" fmla="*/ 43468 h 2435633"/>
                <a:gd name="connsiteX0" fmla="*/ 350257 w 2564013"/>
                <a:gd name="connsiteY0" fmla="*/ 43468 h 2435633"/>
                <a:gd name="connsiteX1" fmla="*/ 345269 w 2564013"/>
                <a:gd name="connsiteY1" fmla="*/ 0 h 2435633"/>
                <a:gd name="connsiteX2" fmla="*/ 2200382 w 2564013"/>
                <a:gd name="connsiteY2" fmla="*/ 256655 h 2435633"/>
                <a:gd name="connsiteX3" fmla="*/ 201994 w 2564013"/>
                <a:gd name="connsiteY3" fmla="*/ 1487805 h 2435633"/>
                <a:gd name="connsiteX4" fmla="*/ 2564013 w 2564013"/>
                <a:gd name="connsiteY4" fmla="*/ 2333802 h 2435633"/>
                <a:gd name="connsiteX5" fmla="*/ 2353520 w 2564013"/>
                <a:gd name="connsiteY5" fmla="*/ 2435633 h 2435633"/>
                <a:gd name="connsiteX6" fmla="*/ 107 w 2564013"/>
                <a:gd name="connsiteY6" fmla="*/ 1466330 h 2435633"/>
                <a:gd name="connsiteX7" fmla="*/ 2042086 w 2564013"/>
                <a:gd name="connsiteY7" fmla="*/ 243493 h 2435633"/>
                <a:gd name="connsiteX8" fmla="*/ 350257 w 2564013"/>
                <a:gd name="connsiteY8" fmla="*/ 43468 h 2435633"/>
                <a:gd name="connsiteX0" fmla="*/ 350257 w 2564013"/>
                <a:gd name="connsiteY0" fmla="*/ 43468 h 2435633"/>
                <a:gd name="connsiteX1" fmla="*/ 345269 w 2564013"/>
                <a:gd name="connsiteY1" fmla="*/ 0 h 2435633"/>
                <a:gd name="connsiteX2" fmla="*/ 2200382 w 2564013"/>
                <a:gd name="connsiteY2" fmla="*/ 256655 h 2435633"/>
                <a:gd name="connsiteX3" fmla="*/ 201994 w 2564013"/>
                <a:gd name="connsiteY3" fmla="*/ 1487805 h 2435633"/>
                <a:gd name="connsiteX4" fmla="*/ 2564013 w 2564013"/>
                <a:gd name="connsiteY4" fmla="*/ 2333802 h 2435633"/>
                <a:gd name="connsiteX5" fmla="*/ 2353520 w 2564013"/>
                <a:gd name="connsiteY5" fmla="*/ 2435633 h 2435633"/>
                <a:gd name="connsiteX6" fmla="*/ 107 w 2564013"/>
                <a:gd name="connsiteY6" fmla="*/ 1466330 h 2435633"/>
                <a:gd name="connsiteX7" fmla="*/ 2042086 w 2564013"/>
                <a:gd name="connsiteY7" fmla="*/ 243493 h 2435633"/>
                <a:gd name="connsiteX8" fmla="*/ 350257 w 2564013"/>
                <a:gd name="connsiteY8" fmla="*/ 43468 h 2435633"/>
                <a:gd name="connsiteX0" fmla="*/ 350257 w 2505960"/>
                <a:gd name="connsiteY0" fmla="*/ 43468 h 2435633"/>
                <a:gd name="connsiteX1" fmla="*/ 345269 w 2505960"/>
                <a:gd name="connsiteY1" fmla="*/ 0 h 2435633"/>
                <a:gd name="connsiteX2" fmla="*/ 2200382 w 2505960"/>
                <a:gd name="connsiteY2" fmla="*/ 256655 h 2435633"/>
                <a:gd name="connsiteX3" fmla="*/ 201994 w 2505960"/>
                <a:gd name="connsiteY3" fmla="*/ 1487805 h 2435633"/>
                <a:gd name="connsiteX4" fmla="*/ 2505960 w 2505960"/>
                <a:gd name="connsiteY4" fmla="*/ 2308345 h 2435633"/>
                <a:gd name="connsiteX5" fmla="*/ 2353520 w 2505960"/>
                <a:gd name="connsiteY5" fmla="*/ 2435633 h 2435633"/>
                <a:gd name="connsiteX6" fmla="*/ 107 w 2505960"/>
                <a:gd name="connsiteY6" fmla="*/ 1466330 h 2435633"/>
                <a:gd name="connsiteX7" fmla="*/ 2042086 w 2505960"/>
                <a:gd name="connsiteY7" fmla="*/ 243493 h 2435633"/>
                <a:gd name="connsiteX8" fmla="*/ 350257 w 2505960"/>
                <a:gd name="connsiteY8" fmla="*/ 43468 h 2435633"/>
                <a:gd name="connsiteX0" fmla="*/ 350257 w 2505960"/>
                <a:gd name="connsiteY0" fmla="*/ 43468 h 2435633"/>
                <a:gd name="connsiteX1" fmla="*/ 345269 w 2505960"/>
                <a:gd name="connsiteY1" fmla="*/ 0 h 2435633"/>
                <a:gd name="connsiteX2" fmla="*/ 2200382 w 2505960"/>
                <a:gd name="connsiteY2" fmla="*/ 256655 h 2435633"/>
                <a:gd name="connsiteX3" fmla="*/ 1068560 w 2505960"/>
                <a:gd name="connsiteY3" fmla="*/ 1363981 h 2435633"/>
                <a:gd name="connsiteX4" fmla="*/ 2505960 w 2505960"/>
                <a:gd name="connsiteY4" fmla="*/ 2308345 h 2435633"/>
                <a:gd name="connsiteX5" fmla="*/ 2353520 w 2505960"/>
                <a:gd name="connsiteY5" fmla="*/ 2435633 h 2435633"/>
                <a:gd name="connsiteX6" fmla="*/ 107 w 2505960"/>
                <a:gd name="connsiteY6" fmla="*/ 1466330 h 2435633"/>
                <a:gd name="connsiteX7" fmla="*/ 2042086 w 2505960"/>
                <a:gd name="connsiteY7" fmla="*/ 243493 h 2435633"/>
                <a:gd name="connsiteX8" fmla="*/ 350257 w 2505960"/>
                <a:gd name="connsiteY8" fmla="*/ 43468 h 2435633"/>
                <a:gd name="connsiteX0" fmla="*/ 4988 w 2160691"/>
                <a:gd name="connsiteY0" fmla="*/ 43468 h 2435633"/>
                <a:gd name="connsiteX1" fmla="*/ 0 w 2160691"/>
                <a:gd name="connsiteY1" fmla="*/ 0 h 2435633"/>
                <a:gd name="connsiteX2" fmla="*/ 1855113 w 2160691"/>
                <a:gd name="connsiteY2" fmla="*/ 256655 h 2435633"/>
                <a:gd name="connsiteX3" fmla="*/ 723291 w 2160691"/>
                <a:gd name="connsiteY3" fmla="*/ 1363981 h 2435633"/>
                <a:gd name="connsiteX4" fmla="*/ 2160691 w 2160691"/>
                <a:gd name="connsiteY4" fmla="*/ 2308345 h 2435633"/>
                <a:gd name="connsiteX5" fmla="*/ 2008251 w 2160691"/>
                <a:gd name="connsiteY5" fmla="*/ 2435633 h 2435633"/>
                <a:gd name="connsiteX6" fmla="*/ 502358 w 2160691"/>
                <a:gd name="connsiteY6" fmla="*/ 1342505 h 2435633"/>
                <a:gd name="connsiteX7" fmla="*/ 1696817 w 2160691"/>
                <a:gd name="connsiteY7" fmla="*/ 243493 h 2435633"/>
                <a:gd name="connsiteX8" fmla="*/ 4988 w 2160691"/>
                <a:gd name="connsiteY8" fmla="*/ 43468 h 2435633"/>
                <a:gd name="connsiteX0" fmla="*/ 4988 w 2160691"/>
                <a:gd name="connsiteY0" fmla="*/ 43468 h 2435633"/>
                <a:gd name="connsiteX1" fmla="*/ 0 w 2160691"/>
                <a:gd name="connsiteY1" fmla="*/ 0 h 2435633"/>
                <a:gd name="connsiteX2" fmla="*/ 1855113 w 2160691"/>
                <a:gd name="connsiteY2" fmla="*/ 256655 h 2435633"/>
                <a:gd name="connsiteX3" fmla="*/ 723291 w 2160691"/>
                <a:gd name="connsiteY3" fmla="*/ 1363981 h 2435633"/>
                <a:gd name="connsiteX4" fmla="*/ 2160691 w 2160691"/>
                <a:gd name="connsiteY4" fmla="*/ 2308345 h 2435633"/>
                <a:gd name="connsiteX5" fmla="*/ 2008251 w 2160691"/>
                <a:gd name="connsiteY5" fmla="*/ 2435633 h 2435633"/>
                <a:gd name="connsiteX6" fmla="*/ 502358 w 2160691"/>
                <a:gd name="connsiteY6" fmla="*/ 1342505 h 2435633"/>
                <a:gd name="connsiteX7" fmla="*/ 1696817 w 2160691"/>
                <a:gd name="connsiteY7" fmla="*/ 243493 h 2435633"/>
                <a:gd name="connsiteX8" fmla="*/ 4988 w 2160691"/>
                <a:gd name="connsiteY8" fmla="*/ 43468 h 2435633"/>
                <a:gd name="connsiteX0" fmla="*/ 4988 w 2236873"/>
                <a:gd name="connsiteY0" fmla="*/ 43468 h 2435633"/>
                <a:gd name="connsiteX1" fmla="*/ 0 w 2236873"/>
                <a:gd name="connsiteY1" fmla="*/ 0 h 2435633"/>
                <a:gd name="connsiteX2" fmla="*/ 1855113 w 2236873"/>
                <a:gd name="connsiteY2" fmla="*/ 256655 h 2435633"/>
                <a:gd name="connsiteX3" fmla="*/ 723291 w 2236873"/>
                <a:gd name="connsiteY3" fmla="*/ 1363981 h 2435633"/>
                <a:gd name="connsiteX4" fmla="*/ 2236873 w 2236873"/>
                <a:gd name="connsiteY4" fmla="*/ 1974971 h 2435633"/>
                <a:gd name="connsiteX5" fmla="*/ 2008251 w 2236873"/>
                <a:gd name="connsiteY5" fmla="*/ 2435633 h 2435633"/>
                <a:gd name="connsiteX6" fmla="*/ 502358 w 2236873"/>
                <a:gd name="connsiteY6" fmla="*/ 1342505 h 2435633"/>
                <a:gd name="connsiteX7" fmla="*/ 1696817 w 2236873"/>
                <a:gd name="connsiteY7" fmla="*/ 243493 h 2435633"/>
                <a:gd name="connsiteX8" fmla="*/ 4988 w 2236873"/>
                <a:gd name="connsiteY8" fmla="*/ 43468 h 2435633"/>
                <a:gd name="connsiteX0" fmla="*/ 4988 w 2236873"/>
                <a:gd name="connsiteY0" fmla="*/ 43468 h 2159408"/>
                <a:gd name="connsiteX1" fmla="*/ 0 w 2236873"/>
                <a:gd name="connsiteY1" fmla="*/ 0 h 2159408"/>
                <a:gd name="connsiteX2" fmla="*/ 1855113 w 2236873"/>
                <a:gd name="connsiteY2" fmla="*/ 256655 h 2159408"/>
                <a:gd name="connsiteX3" fmla="*/ 723291 w 2236873"/>
                <a:gd name="connsiteY3" fmla="*/ 1363981 h 2159408"/>
                <a:gd name="connsiteX4" fmla="*/ 2236873 w 2236873"/>
                <a:gd name="connsiteY4" fmla="*/ 1974971 h 2159408"/>
                <a:gd name="connsiteX5" fmla="*/ 2208228 w 2236873"/>
                <a:gd name="connsiteY5" fmla="*/ 2159408 h 2159408"/>
                <a:gd name="connsiteX6" fmla="*/ 502358 w 2236873"/>
                <a:gd name="connsiteY6" fmla="*/ 1342505 h 2159408"/>
                <a:gd name="connsiteX7" fmla="*/ 1696817 w 2236873"/>
                <a:gd name="connsiteY7" fmla="*/ 243493 h 2159408"/>
                <a:gd name="connsiteX8" fmla="*/ 4988 w 2236873"/>
                <a:gd name="connsiteY8" fmla="*/ 43468 h 2159408"/>
                <a:gd name="connsiteX0" fmla="*/ 4988 w 2255918"/>
                <a:gd name="connsiteY0" fmla="*/ 43468 h 2159408"/>
                <a:gd name="connsiteX1" fmla="*/ 0 w 2255918"/>
                <a:gd name="connsiteY1" fmla="*/ 0 h 2159408"/>
                <a:gd name="connsiteX2" fmla="*/ 1855113 w 2255918"/>
                <a:gd name="connsiteY2" fmla="*/ 256655 h 2159408"/>
                <a:gd name="connsiteX3" fmla="*/ 723291 w 2255918"/>
                <a:gd name="connsiteY3" fmla="*/ 1363981 h 2159408"/>
                <a:gd name="connsiteX4" fmla="*/ 2255918 w 2255918"/>
                <a:gd name="connsiteY4" fmla="*/ 1641597 h 2159408"/>
                <a:gd name="connsiteX5" fmla="*/ 2208228 w 2255918"/>
                <a:gd name="connsiteY5" fmla="*/ 2159408 h 2159408"/>
                <a:gd name="connsiteX6" fmla="*/ 502358 w 2255918"/>
                <a:gd name="connsiteY6" fmla="*/ 1342505 h 2159408"/>
                <a:gd name="connsiteX7" fmla="*/ 1696817 w 2255918"/>
                <a:gd name="connsiteY7" fmla="*/ 243493 h 2159408"/>
                <a:gd name="connsiteX8" fmla="*/ 4988 w 2255918"/>
                <a:gd name="connsiteY8" fmla="*/ 43468 h 2159408"/>
                <a:gd name="connsiteX0" fmla="*/ 4988 w 2265365"/>
                <a:gd name="connsiteY0" fmla="*/ 43468 h 1778409"/>
                <a:gd name="connsiteX1" fmla="*/ 0 w 2265365"/>
                <a:gd name="connsiteY1" fmla="*/ 0 h 1778409"/>
                <a:gd name="connsiteX2" fmla="*/ 1855113 w 2265365"/>
                <a:gd name="connsiteY2" fmla="*/ 256655 h 1778409"/>
                <a:gd name="connsiteX3" fmla="*/ 723291 w 2265365"/>
                <a:gd name="connsiteY3" fmla="*/ 1363981 h 1778409"/>
                <a:gd name="connsiteX4" fmla="*/ 2255918 w 2265365"/>
                <a:gd name="connsiteY4" fmla="*/ 1641597 h 1778409"/>
                <a:gd name="connsiteX5" fmla="*/ 2265365 w 2265365"/>
                <a:gd name="connsiteY5" fmla="*/ 1778409 h 1778409"/>
                <a:gd name="connsiteX6" fmla="*/ 502358 w 2265365"/>
                <a:gd name="connsiteY6" fmla="*/ 1342505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723291 w 2265365"/>
                <a:gd name="connsiteY3" fmla="*/ 1363981 h 1778409"/>
                <a:gd name="connsiteX4" fmla="*/ 2255918 w 2265365"/>
                <a:gd name="connsiteY4" fmla="*/ 1641597 h 1778409"/>
                <a:gd name="connsiteX5" fmla="*/ 2265365 w 2265365"/>
                <a:gd name="connsiteY5" fmla="*/ 1778409 h 1778409"/>
                <a:gd name="connsiteX6" fmla="*/ 502358 w 2265365"/>
                <a:gd name="connsiteY6" fmla="*/ 1342505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723291 w 2265365"/>
                <a:gd name="connsiteY3" fmla="*/ 1363981 h 1778409"/>
                <a:gd name="connsiteX4" fmla="*/ 2255918 w 2265365"/>
                <a:gd name="connsiteY4" fmla="*/ 1641597 h 1778409"/>
                <a:gd name="connsiteX5" fmla="*/ 2265365 w 2265365"/>
                <a:gd name="connsiteY5" fmla="*/ 1778409 h 1778409"/>
                <a:gd name="connsiteX6" fmla="*/ 502358 w 2265365"/>
                <a:gd name="connsiteY6" fmla="*/ 1342505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83004 w 2265365"/>
                <a:gd name="connsiteY3" fmla="*/ 1256818 h 1778409"/>
                <a:gd name="connsiteX4" fmla="*/ 2255918 w 2265365"/>
                <a:gd name="connsiteY4" fmla="*/ 1641597 h 1778409"/>
                <a:gd name="connsiteX5" fmla="*/ 2265365 w 2265365"/>
                <a:gd name="connsiteY5" fmla="*/ 1778409 h 1778409"/>
                <a:gd name="connsiteX6" fmla="*/ 502358 w 2265365"/>
                <a:gd name="connsiteY6" fmla="*/ 1342505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83004 w 2265365"/>
                <a:gd name="connsiteY3" fmla="*/ 1256818 h 1778409"/>
                <a:gd name="connsiteX4" fmla="*/ 2255918 w 2265365"/>
                <a:gd name="connsiteY4" fmla="*/ 1641597 h 1778409"/>
                <a:gd name="connsiteX5" fmla="*/ 2265365 w 2265365"/>
                <a:gd name="connsiteY5" fmla="*/ 1778409 h 1778409"/>
                <a:gd name="connsiteX6" fmla="*/ 854571 w 2265365"/>
                <a:gd name="connsiteY6" fmla="*/ 1274636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83004 w 2265365"/>
                <a:gd name="connsiteY3" fmla="*/ 1256818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18965 w 2265365"/>
                <a:gd name="connsiteY3" fmla="*/ 1049637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18965 w 2265365"/>
                <a:gd name="connsiteY3" fmla="*/ 1049637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5918 w 2265365"/>
                <a:gd name="connsiteY4" fmla="*/ 1641597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2361 w 2265365"/>
                <a:gd name="connsiteY4" fmla="*/ 1677318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2361 w 2265365"/>
                <a:gd name="connsiteY4" fmla="*/ 1677318 h 1778409"/>
                <a:gd name="connsiteX5" fmla="*/ 2265365 w 2265365"/>
                <a:gd name="connsiteY5" fmla="*/ 1778409 h 1778409"/>
                <a:gd name="connsiteX6" fmla="*/ 829668 w 2265365"/>
                <a:gd name="connsiteY6" fmla="*/ 1028161 h 1778409"/>
                <a:gd name="connsiteX7" fmla="*/ 1696817 w 2265365"/>
                <a:gd name="connsiteY7" fmla="*/ 24349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2361 w 2265365"/>
                <a:gd name="connsiteY4" fmla="*/ 1677318 h 1778409"/>
                <a:gd name="connsiteX5" fmla="*/ 2265365 w 2265365"/>
                <a:gd name="connsiteY5" fmla="*/ 1778409 h 1778409"/>
                <a:gd name="connsiteX6" fmla="*/ 829668 w 2265365"/>
                <a:gd name="connsiteY6" fmla="*/ 1028161 h 1778409"/>
                <a:gd name="connsiteX7" fmla="*/ 1753740 w 2265365"/>
                <a:gd name="connsiteY7" fmla="*/ 261353 h 1778409"/>
                <a:gd name="connsiteX8" fmla="*/ 4988 w 2265365"/>
                <a:gd name="connsiteY8" fmla="*/ 43468 h 1778409"/>
                <a:gd name="connsiteX0" fmla="*/ 4988 w 2265365"/>
                <a:gd name="connsiteY0" fmla="*/ 43468 h 1778409"/>
                <a:gd name="connsiteX1" fmla="*/ 0 w 2265365"/>
                <a:gd name="connsiteY1" fmla="*/ 0 h 1778409"/>
                <a:gd name="connsiteX2" fmla="*/ 1855113 w 2265365"/>
                <a:gd name="connsiteY2" fmla="*/ 256655 h 1778409"/>
                <a:gd name="connsiteX3" fmla="*/ 929639 w 2265365"/>
                <a:gd name="connsiteY3" fmla="*/ 1046065 h 1778409"/>
                <a:gd name="connsiteX4" fmla="*/ 2252361 w 2265365"/>
                <a:gd name="connsiteY4" fmla="*/ 1677318 h 1778409"/>
                <a:gd name="connsiteX5" fmla="*/ 2265365 w 2265365"/>
                <a:gd name="connsiteY5" fmla="*/ 1778409 h 1778409"/>
                <a:gd name="connsiteX6" fmla="*/ 829668 w 2265365"/>
                <a:gd name="connsiteY6" fmla="*/ 1028161 h 1778409"/>
                <a:gd name="connsiteX7" fmla="*/ 1753740 w 2265365"/>
                <a:gd name="connsiteY7" fmla="*/ 261353 h 1778409"/>
                <a:gd name="connsiteX8" fmla="*/ 4988 w 2265365"/>
                <a:gd name="connsiteY8" fmla="*/ 43468 h 1778409"/>
                <a:gd name="connsiteX0" fmla="*/ 4988 w 2284380"/>
                <a:gd name="connsiteY0" fmla="*/ 43468 h 1778409"/>
                <a:gd name="connsiteX1" fmla="*/ 0 w 2284380"/>
                <a:gd name="connsiteY1" fmla="*/ 0 h 1778409"/>
                <a:gd name="connsiteX2" fmla="*/ 1855113 w 2284380"/>
                <a:gd name="connsiteY2" fmla="*/ 256655 h 1778409"/>
                <a:gd name="connsiteX3" fmla="*/ 929639 w 2284380"/>
                <a:gd name="connsiteY3" fmla="*/ 1046065 h 1778409"/>
                <a:gd name="connsiteX4" fmla="*/ 2284380 w 2284380"/>
                <a:gd name="connsiteY4" fmla="*/ 1441560 h 1778409"/>
                <a:gd name="connsiteX5" fmla="*/ 2265365 w 2284380"/>
                <a:gd name="connsiteY5" fmla="*/ 1778409 h 1778409"/>
                <a:gd name="connsiteX6" fmla="*/ 829668 w 2284380"/>
                <a:gd name="connsiteY6" fmla="*/ 1028161 h 1778409"/>
                <a:gd name="connsiteX7" fmla="*/ 1753740 w 2284380"/>
                <a:gd name="connsiteY7" fmla="*/ 261353 h 1778409"/>
                <a:gd name="connsiteX8" fmla="*/ 4988 w 2284380"/>
                <a:gd name="connsiteY8" fmla="*/ 43468 h 1778409"/>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29639 w 2286710"/>
                <a:gd name="connsiteY3" fmla="*/ 1046065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4988 w 2286710"/>
                <a:gd name="connsiteY0" fmla="*/ 43468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4988 w 2286710"/>
                <a:gd name="connsiteY8" fmla="*/ 43468 h 1503358"/>
                <a:gd name="connsiteX0" fmla="*/ 14 w 2295966"/>
                <a:gd name="connsiteY0" fmla="*/ 39896 h 1503358"/>
                <a:gd name="connsiteX1" fmla="*/ 9256 w 2295966"/>
                <a:gd name="connsiteY1" fmla="*/ 0 h 1503358"/>
                <a:gd name="connsiteX2" fmla="*/ 1864369 w 2295966"/>
                <a:gd name="connsiteY2" fmla="*/ 256655 h 1503358"/>
                <a:gd name="connsiteX3" fmla="*/ 921106 w 2295966"/>
                <a:gd name="connsiteY3" fmla="*/ 1038920 h 1503358"/>
                <a:gd name="connsiteX4" fmla="*/ 2293636 w 2295966"/>
                <a:gd name="connsiteY4" fmla="*/ 1441560 h 1503358"/>
                <a:gd name="connsiteX5" fmla="*/ 2295966 w 2295966"/>
                <a:gd name="connsiteY5" fmla="*/ 1503358 h 1503358"/>
                <a:gd name="connsiteX6" fmla="*/ 838924 w 2295966"/>
                <a:gd name="connsiteY6" fmla="*/ 1028161 h 1503358"/>
                <a:gd name="connsiteX7" fmla="*/ 1762996 w 2295966"/>
                <a:gd name="connsiteY7" fmla="*/ 261353 h 1503358"/>
                <a:gd name="connsiteX8" fmla="*/ 14 w 2295966"/>
                <a:gd name="connsiteY8" fmla="*/ 39896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29668 w 2286710"/>
                <a:gd name="connsiteY6" fmla="*/ 1028161 h 1503358"/>
                <a:gd name="connsiteX7" fmla="*/ 1753740 w 2286710"/>
                <a:gd name="connsiteY7" fmla="*/ 261353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08322 w 2286710"/>
                <a:gd name="connsiteY6" fmla="*/ 1028161 h 1503358"/>
                <a:gd name="connsiteX7" fmla="*/ 1753740 w 2286710"/>
                <a:gd name="connsiteY7" fmla="*/ 261353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08322 w 2286710"/>
                <a:gd name="connsiteY6" fmla="*/ 1028161 h 1503358"/>
                <a:gd name="connsiteX7" fmla="*/ 1775087 w 2286710"/>
                <a:gd name="connsiteY7" fmla="*/ 243492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08322 w 2286710"/>
                <a:gd name="connsiteY6" fmla="*/ 1028161 h 1503358"/>
                <a:gd name="connsiteX7" fmla="*/ 1775087 w 2286710"/>
                <a:gd name="connsiteY7" fmla="*/ 243492 h 1503358"/>
                <a:gd name="connsiteX8" fmla="*/ 1431 w 2286710"/>
                <a:gd name="connsiteY8" fmla="*/ 32752 h 1503358"/>
                <a:gd name="connsiteX0" fmla="*/ 1431 w 2286710"/>
                <a:gd name="connsiteY0" fmla="*/ 32752 h 1503358"/>
                <a:gd name="connsiteX1" fmla="*/ 0 w 2286710"/>
                <a:gd name="connsiteY1" fmla="*/ 0 h 1503358"/>
                <a:gd name="connsiteX2" fmla="*/ 1855113 w 2286710"/>
                <a:gd name="connsiteY2" fmla="*/ 256655 h 1503358"/>
                <a:gd name="connsiteX3" fmla="*/ 911850 w 2286710"/>
                <a:gd name="connsiteY3" fmla="*/ 1038920 h 1503358"/>
                <a:gd name="connsiteX4" fmla="*/ 2284380 w 2286710"/>
                <a:gd name="connsiteY4" fmla="*/ 1441560 h 1503358"/>
                <a:gd name="connsiteX5" fmla="*/ 2286710 w 2286710"/>
                <a:gd name="connsiteY5" fmla="*/ 1503358 h 1503358"/>
                <a:gd name="connsiteX6" fmla="*/ 808322 w 2286710"/>
                <a:gd name="connsiteY6" fmla="*/ 1028161 h 1503358"/>
                <a:gd name="connsiteX7" fmla="*/ 1775087 w 2286710"/>
                <a:gd name="connsiteY7" fmla="*/ 243492 h 1503358"/>
                <a:gd name="connsiteX8" fmla="*/ 1431 w 2286710"/>
                <a:gd name="connsiteY8" fmla="*/ 32752 h 1503358"/>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84380 w 2286710"/>
                <a:gd name="connsiteY4" fmla="*/ 1430844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84380 w 2286710"/>
                <a:gd name="connsiteY4" fmla="*/ 1430844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80822 w 2286710"/>
                <a:gd name="connsiteY4" fmla="*/ 1412983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80822 w 2286710"/>
                <a:gd name="connsiteY4" fmla="*/ 1412983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6710"/>
                <a:gd name="connsiteY0" fmla="*/ 22036 h 1492642"/>
                <a:gd name="connsiteX1" fmla="*/ 0 w 2286710"/>
                <a:gd name="connsiteY1" fmla="*/ 0 h 1492642"/>
                <a:gd name="connsiteX2" fmla="*/ 1855113 w 2286710"/>
                <a:gd name="connsiteY2" fmla="*/ 245939 h 1492642"/>
                <a:gd name="connsiteX3" fmla="*/ 911850 w 2286710"/>
                <a:gd name="connsiteY3" fmla="*/ 1028204 h 1492642"/>
                <a:gd name="connsiteX4" fmla="*/ 2277264 w 2286710"/>
                <a:gd name="connsiteY4" fmla="*/ 1402266 h 1492642"/>
                <a:gd name="connsiteX5" fmla="*/ 2286710 w 2286710"/>
                <a:gd name="connsiteY5" fmla="*/ 1492642 h 1492642"/>
                <a:gd name="connsiteX6" fmla="*/ 808322 w 2286710"/>
                <a:gd name="connsiteY6" fmla="*/ 1017445 h 1492642"/>
                <a:gd name="connsiteX7" fmla="*/ 1775087 w 2286710"/>
                <a:gd name="connsiteY7" fmla="*/ 232776 h 1492642"/>
                <a:gd name="connsiteX8" fmla="*/ 1431 w 2286710"/>
                <a:gd name="connsiteY8" fmla="*/ 22036 h 1492642"/>
                <a:gd name="connsiteX0" fmla="*/ 1431 w 2288075"/>
                <a:gd name="connsiteY0" fmla="*/ 22036 h 1492642"/>
                <a:gd name="connsiteX1" fmla="*/ 0 w 2288075"/>
                <a:gd name="connsiteY1" fmla="*/ 0 h 1492642"/>
                <a:gd name="connsiteX2" fmla="*/ 1855113 w 2288075"/>
                <a:gd name="connsiteY2" fmla="*/ 245939 h 1492642"/>
                <a:gd name="connsiteX3" fmla="*/ 911850 w 2288075"/>
                <a:gd name="connsiteY3" fmla="*/ 1028204 h 1492642"/>
                <a:gd name="connsiteX4" fmla="*/ 2287937 w 2288075"/>
                <a:gd name="connsiteY4" fmla="*/ 1402266 h 1492642"/>
                <a:gd name="connsiteX5" fmla="*/ 2286710 w 2288075"/>
                <a:gd name="connsiteY5" fmla="*/ 1492642 h 1492642"/>
                <a:gd name="connsiteX6" fmla="*/ 808322 w 2288075"/>
                <a:gd name="connsiteY6" fmla="*/ 1017445 h 1492642"/>
                <a:gd name="connsiteX7" fmla="*/ 1775087 w 2288075"/>
                <a:gd name="connsiteY7" fmla="*/ 232776 h 1492642"/>
                <a:gd name="connsiteX8" fmla="*/ 1431 w 2288075"/>
                <a:gd name="connsiteY8" fmla="*/ 22036 h 149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8075" h="1492642">
                  <a:moveTo>
                    <a:pt x="1431" y="22036"/>
                  </a:moveTo>
                  <a:cubicBezTo>
                    <a:pt x="978" y="-4576"/>
                    <a:pt x="453" y="26612"/>
                    <a:pt x="0" y="0"/>
                  </a:cubicBezTo>
                  <a:cubicBezTo>
                    <a:pt x="320288" y="1618"/>
                    <a:pt x="1801364" y="-2503"/>
                    <a:pt x="1855113" y="245939"/>
                  </a:cubicBezTo>
                  <a:cubicBezTo>
                    <a:pt x="1858288" y="699964"/>
                    <a:pt x="855310" y="577751"/>
                    <a:pt x="911850" y="1028204"/>
                  </a:cubicBezTo>
                  <a:cubicBezTo>
                    <a:pt x="941724" y="1250752"/>
                    <a:pt x="1326933" y="1391642"/>
                    <a:pt x="2287937" y="1402266"/>
                  </a:cubicBezTo>
                  <a:cubicBezTo>
                    <a:pt x="2288714" y="1422865"/>
                    <a:pt x="2285933" y="1472043"/>
                    <a:pt x="2286710" y="1492642"/>
                  </a:cubicBezTo>
                  <a:cubicBezTo>
                    <a:pt x="1907428" y="1478956"/>
                    <a:pt x="825785" y="1512745"/>
                    <a:pt x="808322" y="1017445"/>
                  </a:cubicBezTo>
                  <a:cubicBezTo>
                    <a:pt x="790860" y="522145"/>
                    <a:pt x="1907383" y="588771"/>
                    <a:pt x="1775087" y="232776"/>
                  </a:cubicBezTo>
                  <a:cubicBezTo>
                    <a:pt x="1753996" y="75765"/>
                    <a:pt x="740741" y="41433"/>
                    <a:pt x="1431" y="22036"/>
                  </a:cubicBezTo>
                  <a:close/>
                </a:path>
              </a:pathLst>
            </a:custGeom>
            <a:solidFill>
              <a:schemeClr val="tx1">
                <a:lumMod val="65000"/>
                <a:lumOff val="35000"/>
              </a:schemeClr>
            </a:solidFill>
            <a:ln>
              <a:noFill/>
            </a:ln>
            <a:scene3d>
              <a:camera prst="perspectiveRelaxed">
                <a:rot lat="1797360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rtl="0"/>
              <a:endParaRPr lang="en-US"/>
            </a:p>
          </p:txBody>
        </p:sp>
        <p:sp>
          <p:nvSpPr>
            <p:cNvPr id="11" name="Rectangle 10" descr="Milestone years interspersed along the timeline path">
              <a:extLst>
                <a:ext uri="{FF2B5EF4-FFF2-40B4-BE49-F238E27FC236}">
                  <a16:creationId xmlns:a16="http://schemas.microsoft.com/office/drawing/2014/main" id="{A98E88B6-C3E6-465A-B769-E8702F4B9D20}"/>
                </a:ext>
              </a:extLst>
            </p:cNvPr>
            <p:cNvSpPr/>
            <p:nvPr/>
          </p:nvSpPr>
          <p:spPr>
            <a:xfrm>
              <a:off x="801683" y="2442496"/>
              <a:ext cx="1282840" cy="262218"/>
            </a:xfrm>
            <a:prstGeom prst="rect">
              <a:avLst/>
            </a:prstGeom>
            <a:no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rtl="0"/>
              <a:r>
                <a:rPr lang="en-US" sz="2000" b="1">
                  <a:solidFill>
                    <a:schemeClr val="accent5">
                      <a:lumMod val="50000"/>
                    </a:schemeClr>
                  </a:solidFill>
                  <a:latin typeface="Franklin Gothic Book" panose="020B0503020102020204" pitchFamily="34" charset="0"/>
                </a:rPr>
                <a:t>1990 - 1997</a:t>
              </a:r>
            </a:p>
          </p:txBody>
        </p:sp>
        <p:sp>
          <p:nvSpPr>
            <p:cNvPr id="12" name="Rectangle 11" descr="Milestone years interspersed along the timeline path">
              <a:extLst>
                <a:ext uri="{FF2B5EF4-FFF2-40B4-BE49-F238E27FC236}">
                  <a16:creationId xmlns:a16="http://schemas.microsoft.com/office/drawing/2014/main" id="{CA1EDFF9-4515-48B8-88DB-5ABE96A29983}"/>
                </a:ext>
              </a:extLst>
            </p:cNvPr>
            <p:cNvSpPr/>
            <p:nvPr/>
          </p:nvSpPr>
          <p:spPr>
            <a:xfrm rot="153405">
              <a:off x="2938791" y="2475803"/>
              <a:ext cx="1184315" cy="300082"/>
            </a:xfrm>
            <a:prstGeom prst="rect">
              <a:avLst/>
            </a:prstGeom>
            <a:noFill/>
          </p:spPr>
          <p:txBody>
            <a:bodyPr wrap="none" lIns="91440" tIns="45720" rIns="91440" bIns="4572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r>
                <a:rPr lang="en-US" sz="2000" b="1">
                  <a:solidFill>
                    <a:schemeClr val="accent5">
                      <a:lumMod val="50000"/>
                    </a:schemeClr>
                  </a:solidFill>
                  <a:latin typeface="Franklin Gothic Book" panose="020B0503020102020204" pitchFamily="34" charset="0"/>
                </a:rPr>
                <a:t>1998 - 2006</a:t>
              </a:r>
            </a:p>
          </p:txBody>
        </p:sp>
        <p:sp>
          <p:nvSpPr>
            <p:cNvPr id="69" name="Rectangle 68" descr="Milestone years interspersed along the timeline path">
              <a:extLst>
                <a:ext uri="{FF2B5EF4-FFF2-40B4-BE49-F238E27FC236}">
                  <a16:creationId xmlns:a16="http://schemas.microsoft.com/office/drawing/2014/main" id="{CEE1E610-BF19-4A58-9AA3-469D56459964}"/>
                </a:ext>
              </a:extLst>
            </p:cNvPr>
            <p:cNvSpPr/>
            <p:nvPr/>
          </p:nvSpPr>
          <p:spPr>
            <a:xfrm>
              <a:off x="2695672" y="3771816"/>
              <a:ext cx="1389807" cy="19226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rtl="0"/>
              <a:r>
                <a:rPr lang="en-US" sz="2000" b="1">
                  <a:solidFill>
                    <a:schemeClr val="accent5">
                      <a:lumMod val="50000"/>
                    </a:schemeClr>
                  </a:solidFill>
                  <a:latin typeface="Franklin Gothic Book" panose="020B0503020102020204" pitchFamily="34" charset="0"/>
                </a:rPr>
                <a:t>2011 - 2015</a:t>
              </a:r>
            </a:p>
          </p:txBody>
        </p:sp>
        <p:sp>
          <p:nvSpPr>
            <p:cNvPr id="70" name="Rectangle 69" descr="Milestone years interspersed along the timeline path">
              <a:extLst>
                <a:ext uri="{FF2B5EF4-FFF2-40B4-BE49-F238E27FC236}">
                  <a16:creationId xmlns:a16="http://schemas.microsoft.com/office/drawing/2014/main" id="{64A92932-3081-4127-8D43-B0E8BE0FB5AD}"/>
                </a:ext>
              </a:extLst>
            </p:cNvPr>
            <p:cNvSpPr/>
            <p:nvPr/>
          </p:nvSpPr>
          <p:spPr>
            <a:xfrm>
              <a:off x="5514436" y="4367839"/>
              <a:ext cx="1913095" cy="26221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rtl="0"/>
              <a:r>
                <a:rPr lang="en-US" sz="2000" b="1">
                  <a:solidFill>
                    <a:schemeClr val="accent5">
                      <a:lumMod val="50000"/>
                    </a:schemeClr>
                  </a:solidFill>
                  <a:latin typeface="Franklin Gothic Book" panose="020B0503020102020204" pitchFamily="34" charset="0"/>
                </a:rPr>
                <a:t>2015  -  prezent</a:t>
              </a:r>
            </a:p>
          </p:txBody>
        </p:sp>
        <p:sp>
          <p:nvSpPr>
            <p:cNvPr id="77" name="Rectangle 76" descr="Milestone years interspersed along the timeline path">
              <a:extLst>
                <a:ext uri="{FF2B5EF4-FFF2-40B4-BE49-F238E27FC236}">
                  <a16:creationId xmlns:a16="http://schemas.microsoft.com/office/drawing/2014/main" id="{3E39EF5B-82CF-4315-B183-3E4AFF474BF7}"/>
                </a:ext>
              </a:extLst>
            </p:cNvPr>
            <p:cNvSpPr/>
            <p:nvPr/>
          </p:nvSpPr>
          <p:spPr>
            <a:xfrm>
              <a:off x="5837249" y="2664077"/>
              <a:ext cx="1501574" cy="26221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r" rtl="0"/>
              <a:r>
                <a:rPr lang="en-US" sz="2000" b="1">
                  <a:solidFill>
                    <a:schemeClr val="accent5">
                      <a:lumMod val="50000"/>
                    </a:schemeClr>
                  </a:solidFill>
                  <a:latin typeface="Franklin Gothic Book" panose="020B0503020102020204" pitchFamily="34" charset="0"/>
                </a:rPr>
                <a:t>2006 - 2011</a:t>
              </a:r>
            </a:p>
          </p:txBody>
        </p:sp>
        <p:sp>
          <p:nvSpPr>
            <p:cNvPr id="78" name="Sinaia Pentagon 77" descr="Milestone date in a circle">
              <a:extLst>
                <a:ext uri="{FF2B5EF4-FFF2-40B4-BE49-F238E27FC236}">
                  <a16:creationId xmlns:a16="http://schemas.microsoft.com/office/drawing/2014/main" id="{01490094-FE89-49EA-A7D1-A7245CB7DF07}"/>
                </a:ext>
              </a:extLst>
            </p:cNvPr>
            <p:cNvSpPr/>
            <p:nvPr/>
          </p:nvSpPr>
          <p:spPr>
            <a:xfrm>
              <a:off x="46683" y="2284096"/>
              <a:ext cx="842394" cy="332193"/>
            </a:xfrm>
            <a:prstGeom prst="homePlat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rtl="0"/>
              <a:r>
                <a:rPr lang="en-US" sz="1867" b="1">
                  <a:solidFill>
                    <a:srgbClr val="000000"/>
                  </a:solidFill>
                  <a:latin typeface="Franklin Gothic Book" panose="020B0503020102020204" pitchFamily="34" charset="0"/>
                </a:rPr>
                <a:t>Sinaia</a:t>
              </a:r>
              <a:endParaRPr lang="en-US" sz="1867" b="1">
                <a:solidFill>
                  <a:schemeClr val="accent5">
                    <a:lumMod val="50000"/>
                  </a:schemeClr>
                </a:solidFill>
                <a:latin typeface="Franklin Gothic Book" panose="020B0503020102020204" pitchFamily="34" charset="0"/>
              </a:endParaRPr>
            </a:p>
          </p:txBody>
        </p:sp>
      </p:grpSp>
      <p:sp>
        <p:nvSpPr>
          <p:cNvPr id="62" name="Title 1">
            <a:extLst>
              <a:ext uri="{FF2B5EF4-FFF2-40B4-BE49-F238E27FC236}">
                <a16:creationId xmlns:a16="http://schemas.microsoft.com/office/drawing/2014/main" id="{33D8DDE5-D270-4467-8101-E6F03F7084B1}"/>
              </a:ext>
            </a:extLst>
          </p:cNvPr>
          <p:cNvSpPr txBox="1">
            <a:spLocks/>
          </p:cNvSpPr>
          <p:nvPr/>
        </p:nvSpPr>
        <p:spPr>
          <a:xfrm>
            <a:off x="609600" y="258007"/>
            <a:ext cx="10972800" cy="1158240"/>
          </a:xfrm>
          <a:prstGeom prst="rect">
            <a:avLst/>
          </a:prstGeom>
        </p:spPr>
        <p:txBody>
          <a:bodyPr vert="horz" lIns="0" tIns="0" rIns="0" bIns="0" rtlCol="0" anchor="t" anchorCtr="0">
            <a:normAutofit/>
          </a:bodyPr>
          <a:lstStyle>
            <a:lvl1pPr algn="l" defTabSz="457200"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a:lstStyle>
          <a:p>
            <a:r>
              <a:rPr lang="en-US" sz="3600" b="1">
                <a:solidFill>
                  <a:srgbClr val="0071C5"/>
                </a:solidFill>
                <a:cs typeface="Intel Clear Pro Bold"/>
              </a:rPr>
              <a:t> </a:t>
            </a:r>
          </a:p>
        </p:txBody>
      </p:sp>
      <p:pic>
        <p:nvPicPr>
          <p:cNvPr id="4" name="Picture 3" descr="A group of squares with different colors&#10;&#10;Description automatically generated">
            <a:extLst>
              <a:ext uri="{FF2B5EF4-FFF2-40B4-BE49-F238E27FC236}">
                <a16:creationId xmlns:a16="http://schemas.microsoft.com/office/drawing/2014/main" id="{3C719FDC-A730-FE48-89B4-C93F002FC54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54029" y="1029330"/>
            <a:ext cx="446385" cy="446385"/>
          </a:xfrm>
          <a:prstGeom prst="rect">
            <a:avLst/>
          </a:prstGeom>
        </p:spPr>
      </p:pic>
      <p:pic>
        <p:nvPicPr>
          <p:cNvPr id="7" name="Picture 6" descr="A group of squares with different colors&#10;&#10;Description automatically generated">
            <a:extLst>
              <a:ext uri="{FF2B5EF4-FFF2-40B4-BE49-F238E27FC236}">
                <a16:creationId xmlns:a16="http://schemas.microsoft.com/office/drawing/2014/main" id="{F013CE8F-FE69-8E73-2A17-8D6029F2F1D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44415" y="1518773"/>
            <a:ext cx="446385" cy="446385"/>
          </a:xfrm>
          <a:prstGeom prst="rect">
            <a:avLst/>
          </a:prstGeom>
        </p:spPr>
      </p:pic>
      <p:sp>
        <p:nvSpPr>
          <p:cNvPr id="8" name="Rectangle 7" descr="Milestone years interspersed along the timeline path">
            <a:extLst>
              <a:ext uri="{FF2B5EF4-FFF2-40B4-BE49-F238E27FC236}">
                <a16:creationId xmlns:a16="http://schemas.microsoft.com/office/drawing/2014/main" id="{F8EDED8D-8688-2A72-9A83-926E5C7FF161}"/>
              </a:ext>
            </a:extLst>
          </p:cNvPr>
          <p:cNvSpPr/>
          <p:nvPr/>
        </p:nvSpPr>
        <p:spPr>
          <a:xfrm>
            <a:off x="6506180" y="3395585"/>
            <a:ext cx="977322" cy="34962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rtl="0"/>
            <a:r>
              <a:rPr lang="en-US" sz="2000" b="1">
                <a:solidFill>
                  <a:schemeClr val="accent5">
                    <a:lumMod val="50000"/>
                  </a:schemeClr>
                </a:solidFill>
                <a:latin typeface="Franklin Gothic Book" panose="020B0503020102020204" pitchFamily="34" charset="0"/>
              </a:rPr>
              <a:t>2003</a:t>
            </a:r>
          </a:p>
        </p:txBody>
      </p:sp>
      <p:pic>
        <p:nvPicPr>
          <p:cNvPr id="3076" name="Picture 4">
            <a:extLst>
              <a:ext uri="{FF2B5EF4-FFF2-40B4-BE49-F238E27FC236}">
                <a16:creationId xmlns:a16="http://schemas.microsoft.com/office/drawing/2014/main" id="{BCE65EB9-9D4C-2855-51E0-F1FA2E409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2544" y="4147547"/>
            <a:ext cx="595561" cy="2414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E7A4E30-7B7F-9352-6483-0C0E233EC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9128" y="4040109"/>
            <a:ext cx="595561" cy="24148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UPB Identitate Vizuală / LOGO - Universitatea Politehnica ...">
            <a:extLst>
              <a:ext uri="{FF2B5EF4-FFF2-40B4-BE49-F238E27FC236}">
                <a16:creationId xmlns:a16="http://schemas.microsoft.com/office/drawing/2014/main" id="{FDB3B7B4-18D7-ED93-B22F-0E05D9B102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435" y="1518921"/>
            <a:ext cx="675848" cy="6758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10" descr="Milestone title">
            <a:extLst>
              <a:ext uri="{FF2B5EF4-FFF2-40B4-BE49-F238E27FC236}">
                <a16:creationId xmlns:a16="http://schemas.microsoft.com/office/drawing/2014/main" id="{1D741212-9D55-DC8D-E096-E2BE308625C7}"/>
              </a:ext>
            </a:extLst>
          </p:cNvPr>
          <p:cNvSpPr txBox="1"/>
          <p:nvPr/>
        </p:nvSpPr>
        <p:spPr>
          <a:xfrm>
            <a:off x="6277662" y="1473035"/>
            <a:ext cx="1378079" cy="9564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spcFirstLastPara="1" wrap="square" numCol="1" rtlCol="0" anchor="ctr">
            <a:prstTxWarp prst="textArchUp">
              <a:avLst/>
            </a:prstTxWarp>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rtl="0"/>
            <a:r>
              <a:rPr lang="en-US" sz="1600">
                <a:solidFill>
                  <a:srgbClr val="000000"/>
                </a:solidFill>
                <a:latin typeface="Franklin Gothic Medium" panose="020B0603020102020204" pitchFamily="34" charset="0"/>
                <a:cs typeface="Courier New" panose="02070309020205020404" pitchFamily="49" charset="0"/>
              </a:rPr>
              <a:t>PhD</a:t>
            </a:r>
            <a:endParaRPr lang="en-US" sz="1800">
              <a:solidFill>
                <a:schemeClr val="accent5">
                  <a:lumMod val="50000"/>
                </a:schemeClr>
              </a:solidFill>
              <a:latin typeface="Franklin Gothic Medium" panose="020B0603020102020204" pitchFamily="34" charset="0"/>
              <a:cs typeface="Courier New" panose="02070309020205020404" pitchFamily="49" charset="0"/>
            </a:endParaRPr>
          </a:p>
        </p:txBody>
      </p:sp>
    </p:spTree>
    <p:extLst>
      <p:ext uri="{BB962C8B-B14F-4D97-AF65-F5344CB8AC3E}">
        <p14:creationId xmlns:p14="http://schemas.microsoft.com/office/powerpoint/2010/main" val="89855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ircle(in)">
                                      <p:cBhvr>
                                        <p:cTn id="11" dur="9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800"/>
                                        <p:tgtEl>
                                          <p:spTgt spid="9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wipe(down)">
                                      <p:cBhvr>
                                        <p:cTn id="21" dur="1000"/>
                                        <p:tgtEl>
                                          <p:spTgt spid="9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circle(in)">
                                      <p:cBhvr>
                                        <p:cTn id="30" dur="2000"/>
                                        <p:tgtEl>
                                          <p:spTgt spid="10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fade">
                                      <p:cBhvr>
                                        <p:cTn id="3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6773-784F-A6C9-D05D-19EB965EBF10}"/>
              </a:ext>
            </a:extLst>
          </p:cNvPr>
          <p:cNvSpPr>
            <a:spLocks noGrp="1"/>
          </p:cNvSpPr>
          <p:nvPr>
            <p:ph type="title"/>
          </p:nvPr>
        </p:nvSpPr>
        <p:spPr/>
        <p:txBody>
          <a:bodyPr>
            <a:normAutofit/>
          </a:bodyPr>
          <a:lstStyle/>
          <a:p>
            <a:r>
              <a:rPr lang="en-US" sz="4000"/>
              <a:t>Symmetric Encryption / Criptarea simetrica</a:t>
            </a:r>
          </a:p>
        </p:txBody>
      </p:sp>
      <p:sp>
        <p:nvSpPr>
          <p:cNvPr id="3" name="Content Placeholder 2">
            <a:extLst>
              <a:ext uri="{FF2B5EF4-FFF2-40B4-BE49-F238E27FC236}">
                <a16:creationId xmlns:a16="http://schemas.microsoft.com/office/drawing/2014/main" id="{0504DBF2-0816-D6D7-2BFC-5D3070AD1434}"/>
              </a:ext>
            </a:extLst>
          </p:cNvPr>
          <p:cNvSpPr>
            <a:spLocks noGrp="1"/>
          </p:cNvSpPr>
          <p:nvPr>
            <p:ph idx="1"/>
          </p:nvPr>
        </p:nvSpPr>
        <p:spPr/>
        <p:txBody>
          <a:bodyPr/>
          <a:lstStyle/>
          <a:p>
            <a:pPr marL="0" indent="0">
              <a:buNone/>
            </a:pPr>
            <a:r>
              <a:rPr lang="en-US"/>
              <a:t>Aplicatii: </a:t>
            </a:r>
          </a:p>
          <a:p>
            <a:pPr lvl="1">
              <a:buFont typeface="Arial" panose="020B0604020202020204" pitchFamily="34" charset="0"/>
              <a:buChar char="-"/>
            </a:pPr>
            <a:r>
              <a:rPr lang="en-US"/>
              <a:t>securizare fisiere stocate in cloud (Dropbox, Google drive)</a:t>
            </a:r>
          </a:p>
          <a:p>
            <a:pPr lvl="1">
              <a:buFont typeface="Arial" panose="020B0604020202020204" pitchFamily="34" charset="0"/>
              <a:buChar char="-"/>
            </a:pPr>
            <a:r>
              <a:rPr lang="en-US"/>
              <a:t>Passphrase </a:t>
            </a:r>
            <a:r>
              <a:rPr lang="en-US">
                <a:latin typeface="Intel Clear Light" panose="020B0404020203020204" pitchFamily="34" charset="0"/>
                <a:ea typeface="Intel Clear Light" panose="020B0404020203020204" pitchFamily="34" charset="0"/>
                <a:cs typeface="Intel Clear Light" panose="020B0404020203020204" pitchFamily="34" charset="0"/>
              </a:rPr>
              <a:t>→</a:t>
            </a:r>
            <a:r>
              <a:rPr lang="en-US"/>
              <a:t> KDF </a:t>
            </a:r>
            <a:r>
              <a:rPr lang="en-US">
                <a:latin typeface="Intel Clear Light" panose="020B0404020203020204" pitchFamily="34" charset="0"/>
                <a:ea typeface="Intel Clear Light" panose="020B0404020203020204" pitchFamily="34" charset="0"/>
                <a:cs typeface="Intel Clear Light" panose="020B0404020203020204" pitchFamily="34" charset="0"/>
              </a:rPr>
              <a:t>→</a:t>
            </a:r>
            <a:r>
              <a:rPr lang="en-US"/>
              <a:t> encrypt (text) </a:t>
            </a:r>
            <a:r>
              <a:rPr lang="en-US">
                <a:latin typeface="Intel Clear Light" panose="020B0404020203020204" pitchFamily="34" charset="0"/>
                <a:ea typeface="Intel Clear Light" panose="020B0404020203020204" pitchFamily="34" charset="0"/>
                <a:cs typeface="Intel Clear Light" panose="020B0404020203020204" pitchFamily="34" charset="0"/>
              </a:rPr>
              <a:t>→</a:t>
            </a:r>
            <a:r>
              <a:rPr lang="en-US"/>
              <a:t> ciphertext</a:t>
            </a:r>
          </a:p>
          <a:p>
            <a:endParaRPr lang="en-US"/>
          </a:p>
        </p:txBody>
      </p:sp>
      <p:sp>
        <p:nvSpPr>
          <p:cNvPr id="5" name="Text Placeholder 3">
            <a:extLst>
              <a:ext uri="{FF2B5EF4-FFF2-40B4-BE49-F238E27FC236}">
                <a16:creationId xmlns:a16="http://schemas.microsoft.com/office/drawing/2014/main" id="{10437C48-CF36-EC79-845B-D5F737E2416A}"/>
              </a:ext>
            </a:extLst>
          </p:cNvPr>
          <p:cNvSpPr>
            <a:spLocks noGrp="1"/>
          </p:cNvSpPr>
          <p:nvPr>
            <p:ph type="body" sz="quarter" idx="10"/>
          </p:nvPr>
        </p:nvSpPr>
        <p:spPr>
          <a:xfrm>
            <a:off x="647700" y="4011561"/>
            <a:ext cx="11049000" cy="943898"/>
          </a:xfrm>
          <a:solidFill>
            <a:schemeClr val="tx1"/>
          </a:solidFill>
        </p:spPr>
        <p:txBody>
          <a:bodyPr/>
          <a:lstStyle/>
          <a:p>
            <a:r>
              <a:rPr lang="en-US" sz="2400" i="0">
                <a:solidFill>
                  <a:srgbClr val="FFFF00"/>
                </a:solidFill>
                <a:effectLst/>
                <a:latin typeface="Courier New" panose="02070309020205020404" pitchFamily="49" charset="0"/>
                <a:cs typeface="Courier New" panose="02070309020205020404" pitchFamily="49" charset="0"/>
              </a:rPr>
              <a:t>$ openssl aes-256-cbc -salt -in plain.txt -out newenc.out</a:t>
            </a:r>
          </a:p>
          <a:p>
            <a:r>
              <a:rPr lang="en-US" sz="2400">
                <a:solidFill>
                  <a:srgbClr val="FFFF00"/>
                </a:solidFill>
                <a:latin typeface="Courier New" panose="02070309020205020404" pitchFamily="49" charset="0"/>
                <a:cs typeface="Courier New" panose="02070309020205020404" pitchFamily="49" charset="0"/>
              </a:rPr>
              <a:t>$ openssl aes-256-cbc -d -in newenc.out -out newplain.txt</a:t>
            </a:r>
          </a:p>
        </p:txBody>
      </p:sp>
    </p:spTree>
    <p:extLst>
      <p:ext uri="{BB962C8B-B14F-4D97-AF65-F5344CB8AC3E}">
        <p14:creationId xmlns:p14="http://schemas.microsoft.com/office/powerpoint/2010/main" val="4285259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7C3D-48F6-4DE8-DAD9-8BABE5F02B22}"/>
              </a:ext>
            </a:extLst>
          </p:cNvPr>
          <p:cNvSpPr>
            <a:spLocks noGrp="1"/>
          </p:cNvSpPr>
          <p:nvPr>
            <p:ph type="title"/>
          </p:nvPr>
        </p:nvSpPr>
        <p:spPr/>
        <p:txBody>
          <a:bodyPr/>
          <a:lstStyle/>
          <a:p>
            <a:r>
              <a:rPr lang="en-US"/>
              <a:t>Practice: Encrypt with AES-256</a:t>
            </a:r>
          </a:p>
        </p:txBody>
      </p:sp>
      <p:sp>
        <p:nvSpPr>
          <p:cNvPr id="3" name="Content Placeholder 2">
            <a:extLst>
              <a:ext uri="{FF2B5EF4-FFF2-40B4-BE49-F238E27FC236}">
                <a16:creationId xmlns:a16="http://schemas.microsoft.com/office/drawing/2014/main" id="{309A637B-B774-94A5-1AC6-78F445032C56}"/>
              </a:ext>
            </a:extLst>
          </p:cNvPr>
          <p:cNvSpPr>
            <a:spLocks noGrp="1"/>
          </p:cNvSpPr>
          <p:nvPr>
            <p:ph idx="1"/>
          </p:nvPr>
        </p:nvSpPr>
        <p:spPr>
          <a:xfrm>
            <a:off x="481314" y="1574157"/>
            <a:ext cx="5386086" cy="4256692"/>
          </a:xfrm>
          <a:solidFill>
            <a:schemeClr val="tx1">
              <a:lumMod val="50000"/>
            </a:schemeClr>
          </a:solidFill>
        </p:spPr>
        <p:txBody>
          <a:bodyPr>
            <a:noAutofit/>
          </a:bodyPr>
          <a:lstStyle/>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 openssl aes-256-cbc -salt -in plain.txt -out newenc.out</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 openssl aes-256-cbc -d -in newenc.out -out newplain.txt</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enter aes-256-cbc decryption password:</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 WARNING : deprecated key derivation used.</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Using -iter or -pbkdf2 would be better.</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 cat newenc.out</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Salted__8</a:t>
            </a:r>
            <a:r>
              <a:rPr lang="az-Cyrl-AZ" sz="1600">
                <a:solidFill>
                  <a:srgbClr val="FFFF00"/>
                </a:solidFill>
                <a:latin typeface="Courier New" panose="02070309020205020404" pitchFamily="49" charset="0"/>
                <a:cs typeface="Courier New" panose="02070309020205020404" pitchFamily="49" charset="0"/>
              </a:rPr>
              <a:t>ӑ`</a:t>
            </a:r>
            <a:r>
              <a:rPr lang="en-US" sz="1600">
                <a:solidFill>
                  <a:srgbClr val="FFFF00"/>
                </a:solidFill>
                <a:latin typeface="Courier New" panose="02070309020205020404" pitchFamily="49" charset="0"/>
                <a:cs typeface="Courier New" panose="02070309020205020404" pitchFamily="49" charset="0"/>
              </a:rPr>
              <a:t>w8C?^:&gt; cmp plain.txt newplain.txt</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 echo $?</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0</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 cat newplain.txt</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Hello world</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 cat newenc.out</a:t>
            </a:r>
          </a:p>
          <a:p>
            <a:pPr marL="0" indent="0">
              <a:lnSpc>
                <a:spcPct val="100000"/>
              </a:lnSpc>
              <a:spcBef>
                <a:spcPts val="0"/>
              </a:spcBef>
              <a:buNone/>
            </a:pPr>
            <a:r>
              <a:rPr lang="en-US" sz="1600">
                <a:solidFill>
                  <a:srgbClr val="FFFF00"/>
                </a:solidFill>
                <a:latin typeface="Courier New" panose="02070309020205020404" pitchFamily="49" charset="0"/>
                <a:cs typeface="Courier New" panose="02070309020205020404" pitchFamily="49" charset="0"/>
              </a:rPr>
              <a:t>Salted__8</a:t>
            </a:r>
            <a:r>
              <a:rPr lang="az-Cyrl-AZ" sz="1600">
                <a:solidFill>
                  <a:srgbClr val="FFFF00"/>
                </a:solidFill>
                <a:latin typeface="Courier New" panose="02070309020205020404" pitchFamily="49" charset="0"/>
                <a:cs typeface="Courier New" panose="02070309020205020404" pitchFamily="49" charset="0"/>
              </a:rPr>
              <a:t>ӑ`</a:t>
            </a:r>
            <a:r>
              <a:rPr lang="en-US" sz="1600">
                <a:solidFill>
                  <a:srgbClr val="FFFF00"/>
                </a:solidFill>
                <a:latin typeface="Courier New" panose="02070309020205020404" pitchFamily="49" charset="0"/>
                <a:cs typeface="Courier New" panose="02070309020205020404" pitchFamily="49" charset="0"/>
              </a:rPr>
              <a:t>w8C?^:&gt;</a:t>
            </a:r>
            <a:endParaRPr lang="en-US" sz="1100">
              <a:solidFill>
                <a:srgbClr val="FFFF00"/>
              </a:solidFill>
              <a:latin typeface="Courier New" panose="02070309020205020404" pitchFamily="49" charset="0"/>
              <a:cs typeface="Courier New" panose="02070309020205020404" pitchFamily="49" charset="0"/>
            </a:endParaRPr>
          </a:p>
        </p:txBody>
      </p:sp>
      <p:sp>
        <p:nvSpPr>
          <p:cNvPr id="5" name="Speech Bubble: Rectangle 4">
            <a:extLst>
              <a:ext uri="{FF2B5EF4-FFF2-40B4-BE49-F238E27FC236}">
                <a16:creationId xmlns:a16="http://schemas.microsoft.com/office/drawing/2014/main" id="{BCA309B9-B52D-7D85-B9A8-CF7ADE282BC5}"/>
              </a:ext>
            </a:extLst>
          </p:cNvPr>
          <p:cNvSpPr/>
          <p:nvPr/>
        </p:nvSpPr>
        <p:spPr>
          <a:xfrm>
            <a:off x="6475007" y="1421516"/>
            <a:ext cx="2727985" cy="729205"/>
          </a:xfrm>
          <a:prstGeom prst="wedgeRectCallout">
            <a:avLst>
              <a:gd name="adj1" fmla="val -247652"/>
              <a:gd name="adj2" fmla="val 5275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What is the salt?</a:t>
            </a:r>
          </a:p>
        </p:txBody>
      </p:sp>
      <p:sp>
        <p:nvSpPr>
          <p:cNvPr id="6" name="TextBox 5">
            <a:extLst>
              <a:ext uri="{FF2B5EF4-FFF2-40B4-BE49-F238E27FC236}">
                <a16:creationId xmlns:a16="http://schemas.microsoft.com/office/drawing/2014/main" id="{FCCF9B57-963D-2019-2BD2-BE7BACDE7A34}"/>
              </a:ext>
            </a:extLst>
          </p:cNvPr>
          <p:cNvSpPr txBox="1"/>
          <p:nvPr/>
        </p:nvSpPr>
        <p:spPr>
          <a:xfrm>
            <a:off x="6224286" y="2789499"/>
            <a:ext cx="5358113" cy="3139321"/>
          </a:xfrm>
          <a:prstGeom prst="rect">
            <a:avLst/>
          </a:prstGeom>
          <a:noFill/>
        </p:spPr>
        <p:txBody>
          <a:bodyPr wrap="square" rtlCol="0">
            <a:spAutoFit/>
          </a:bodyPr>
          <a:lstStyle/>
          <a:p>
            <a:endParaRPr lang="en-US"/>
          </a:p>
          <a:p>
            <a:r>
              <a:rPr lang="en-US" sz="2400">
                <a:latin typeface="Arial" panose="020B0604020202020204" pitchFamily="34" charset="0"/>
                <a:cs typeface="Arial" panose="020B0604020202020204" pitchFamily="34" charset="0"/>
              </a:rPr>
              <a:t>Pentru protectie de atacuri bruteforce cu “rainbow tables” (tabele de hash-uri pentru cele mai populare parole)</a:t>
            </a:r>
          </a:p>
          <a:p>
            <a:endParaRPr lang="en-US" sz="2400">
              <a:latin typeface="Arial" panose="020B0604020202020204" pitchFamily="34" charset="0"/>
              <a:cs typeface="Arial" panose="020B0604020202020204" pitchFamily="34" charset="0"/>
            </a:endParaRPr>
          </a:p>
          <a:p>
            <a:r>
              <a:rPr lang="en-US" sz="2400">
                <a:solidFill>
                  <a:srgbClr val="7030A0"/>
                </a:solidFill>
                <a:highlight>
                  <a:srgbClr val="FFFF00"/>
                </a:highlight>
                <a:latin typeface="Arial" panose="020B0604020202020204" pitchFamily="34" charset="0"/>
                <a:cs typeface="Arial" panose="020B0604020202020204" pitchFamily="34" charset="0"/>
              </a:rPr>
              <a:t>se stocheaza [Salt, hash (pwd + salt)] </a:t>
            </a:r>
          </a:p>
          <a:p>
            <a:r>
              <a:rPr lang="en-US" sz="2400">
                <a:solidFill>
                  <a:srgbClr val="7030A0"/>
                </a:solidFill>
                <a:highlight>
                  <a:srgbClr val="FFFF00"/>
                </a:highlight>
                <a:latin typeface="Arial" panose="020B0604020202020204" pitchFamily="34" charset="0"/>
                <a:cs typeface="Arial" panose="020B0604020202020204" pitchFamily="34" charset="0"/>
              </a:rPr>
              <a:t>	in loc de [hash (pwd)]</a:t>
            </a:r>
          </a:p>
          <a:p>
            <a:endParaRPr lang="en-US"/>
          </a:p>
          <a:p>
            <a:endParaRPr lang="en-US"/>
          </a:p>
        </p:txBody>
      </p:sp>
      <p:pic>
        <p:nvPicPr>
          <p:cNvPr id="2050" name="Picture 2" descr="Salt pile">
            <a:extLst>
              <a:ext uri="{FF2B5EF4-FFF2-40B4-BE49-F238E27FC236}">
                <a16:creationId xmlns:a16="http://schemas.microsoft.com/office/drawing/2014/main" id="{496D9651-16D7-E3C4-D22F-FA1DB805E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5861" y="1021398"/>
            <a:ext cx="16192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882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94DF-165A-3EFB-0F6E-6225DD1D01B7}"/>
              </a:ext>
            </a:extLst>
          </p:cNvPr>
          <p:cNvSpPr>
            <a:spLocks noGrp="1"/>
          </p:cNvSpPr>
          <p:nvPr>
            <p:ph type="title"/>
          </p:nvPr>
        </p:nvSpPr>
        <p:spPr/>
        <p:txBody>
          <a:bodyPr/>
          <a:lstStyle/>
          <a:p>
            <a:r>
              <a:rPr lang="en-US"/>
              <a:t>Practice: Where is the salt?</a:t>
            </a:r>
          </a:p>
        </p:txBody>
      </p:sp>
      <p:graphicFrame>
        <p:nvGraphicFramePr>
          <p:cNvPr id="5" name="Content Placeholder 4">
            <a:extLst>
              <a:ext uri="{FF2B5EF4-FFF2-40B4-BE49-F238E27FC236}">
                <a16:creationId xmlns:a16="http://schemas.microsoft.com/office/drawing/2014/main" id="{C75DE417-0DFD-30CB-A5BD-3718A4DA2085}"/>
              </a:ext>
            </a:extLst>
          </p:cNvPr>
          <p:cNvGraphicFramePr>
            <a:graphicFrameLocks noGrp="1"/>
          </p:cNvGraphicFramePr>
          <p:nvPr>
            <p:ph idx="1"/>
            <p:extLst>
              <p:ext uri="{D42A27DB-BD31-4B8C-83A1-F6EECF244321}">
                <p14:modId xmlns:p14="http://schemas.microsoft.com/office/powerpoint/2010/main" val="2260042138"/>
              </p:ext>
            </p:extLst>
          </p:nvPr>
        </p:nvGraphicFramePr>
        <p:xfrm>
          <a:off x="1488839" y="2194560"/>
          <a:ext cx="6942456" cy="2468880"/>
        </p:xfrm>
        <a:graphic>
          <a:graphicData uri="http://schemas.openxmlformats.org/drawingml/2006/table">
            <a:tbl>
              <a:tblPr/>
              <a:tblGrid>
                <a:gridCol w="283147">
                  <a:extLst>
                    <a:ext uri="{9D8B030D-6E8A-4147-A177-3AD203B41FA5}">
                      <a16:colId xmlns:a16="http://schemas.microsoft.com/office/drawing/2014/main" val="199053576"/>
                    </a:ext>
                  </a:extLst>
                </a:gridCol>
                <a:gridCol w="6659309">
                  <a:extLst>
                    <a:ext uri="{9D8B030D-6E8A-4147-A177-3AD203B41FA5}">
                      <a16:colId xmlns:a16="http://schemas.microsoft.com/office/drawing/2014/main" val="3966843987"/>
                    </a:ext>
                  </a:extLst>
                </a:gridCol>
              </a:tblGrid>
              <a:tr h="0">
                <a:tc>
                  <a:txBody>
                    <a:bodyPr/>
                    <a:lstStyle/>
                    <a:p>
                      <a:pPr algn="r" fontAlgn="base"/>
                      <a:r>
                        <a:rPr lang="en-US" b="0" i="0">
                          <a:solidFill>
                            <a:srgbClr val="FFFF00"/>
                          </a:solidFill>
                          <a:effectLst/>
                          <a:latin typeface="Consolas" panose="020B0609020204030204" pitchFamily="49" charset="0"/>
                        </a:rPr>
                        <a:t>1</a:t>
                      </a:r>
                    </a:p>
                    <a:p>
                      <a:pPr algn="r" fontAlgn="base"/>
                      <a:r>
                        <a:rPr lang="en-US" b="0" i="0">
                          <a:solidFill>
                            <a:srgbClr val="FFFF00"/>
                          </a:solidFill>
                          <a:effectLst/>
                          <a:latin typeface="Consolas" panose="020B0609020204030204" pitchFamily="49" charset="0"/>
                        </a:rPr>
                        <a:t>2</a:t>
                      </a:r>
                    </a:p>
                    <a:p>
                      <a:pPr algn="r" fontAlgn="base"/>
                      <a:r>
                        <a:rPr lang="en-US" b="0" i="0">
                          <a:solidFill>
                            <a:srgbClr val="FFFF00"/>
                          </a:solidFill>
                          <a:effectLst/>
                          <a:latin typeface="Consolas" panose="020B0609020204030204" pitchFamily="49" charset="0"/>
                        </a:rPr>
                        <a:t>3</a:t>
                      </a:r>
                    </a:p>
                    <a:p>
                      <a:pPr algn="r" fontAlgn="base"/>
                      <a:r>
                        <a:rPr lang="en-US" b="0" i="0">
                          <a:solidFill>
                            <a:srgbClr val="FFFF00"/>
                          </a:solidFill>
                          <a:effectLst/>
                          <a:latin typeface="Consolas" panose="020B0609020204030204" pitchFamily="49" charset="0"/>
                        </a:rPr>
                        <a:t>4</a:t>
                      </a:r>
                    </a:p>
                    <a:p>
                      <a:pPr algn="r" fontAlgn="base"/>
                      <a:r>
                        <a:rPr lang="en-US" b="0" i="0">
                          <a:solidFill>
                            <a:srgbClr val="FFFF00"/>
                          </a:solidFill>
                          <a:effectLst/>
                          <a:latin typeface="Consolas" panose="020B0609020204030204" pitchFamily="49" charset="0"/>
                        </a:rPr>
                        <a:t>5</a:t>
                      </a:r>
                    </a:p>
                    <a:p>
                      <a:pPr algn="r" fontAlgn="base"/>
                      <a:r>
                        <a:rPr lang="en-US" b="0" i="0">
                          <a:solidFill>
                            <a:srgbClr val="FFFF00"/>
                          </a:solidFill>
                          <a:effectLst/>
                          <a:latin typeface="Consolas" panose="020B0609020204030204" pitchFamily="49" charset="0"/>
                        </a:rPr>
                        <a:t>6</a:t>
                      </a:r>
                    </a:p>
                    <a:p>
                      <a:pPr algn="r" fontAlgn="base"/>
                      <a:r>
                        <a:rPr lang="en-US" b="0" i="0">
                          <a:solidFill>
                            <a:srgbClr val="FFFF00"/>
                          </a:solidFill>
                          <a:effectLst/>
                          <a:latin typeface="Consolas" panose="020B0609020204030204" pitchFamily="49" charset="0"/>
                        </a:rPr>
                        <a:t>7</a:t>
                      </a:r>
                    </a:p>
                    <a:p>
                      <a:pPr algn="r" fontAlgn="base"/>
                      <a:r>
                        <a:rPr lang="en-US" b="0" i="0">
                          <a:solidFill>
                            <a:srgbClr val="FFFF00"/>
                          </a:solidFill>
                          <a:effectLst/>
                          <a:latin typeface="Consolas" panose="020B0609020204030204" pitchFamily="49" charset="0"/>
                        </a:rPr>
                        <a:t>8</a:t>
                      </a:r>
                    </a:p>
                    <a:p>
                      <a:pPr algn="r" fontAlgn="base"/>
                      <a:r>
                        <a:rPr lang="en-US" b="0" i="0">
                          <a:solidFill>
                            <a:srgbClr val="FFFF00"/>
                          </a:solidFill>
                          <a:effectLst/>
                          <a:latin typeface="Consolas" panose="020B0609020204030204" pitchFamily="49" charset="0"/>
                        </a:rPr>
                        <a:t>9</a:t>
                      </a:r>
                    </a:p>
                  </a:txBody>
                  <a:tcPr marL="95250" marR="0" marT="0" marB="0" anchor="ctr">
                    <a:lnL>
                      <a:noFill/>
                    </a:lnL>
                    <a:lnR w="6350" cap="flat" cmpd="sng" algn="ctr">
                      <a:solidFill>
                        <a:srgbClr val="CCCCCC"/>
                      </a:solidFill>
                      <a:prstDash val="solid"/>
                      <a:round/>
                      <a:headEnd type="none" w="med" len="med"/>
                      <a:tailEnd type="none" w="med" len="med"/>
                    </a:lnR>
                    <a:lnT>
                      <a:noFill/>
                    </a:lnT>
                    <a:lnB>
                      <a:noFill/>
                    </a:lnB>
                    <a:solidFill>
                      <a:schemeClr val="tx1"/>
                    </a:solidFill>
                  </a:tcPr>
                </a:tc>
                <a:tc>
                  <a:txBody>
                    <a:bodyPr/>
                    <a:lstStyle/>
                    <a:p>
                      <a:pPr algn="l" fontAlgn="base"/>
                      <a:r>
                        <a:rPr lang="en-US" b="0" i="0">
                          <a:solidFill>
                            <a:srgbClr val="FFFF00"/>
                          </a:solidFill>
                          <a:effectLst/>
                          <a:latin typeface="Consolas" panose="020B0609020204030204" pitchFamily="49" charset="0"/>
                        </a:rPr>
                        <a:t>int VerifyAdmin(char *password)</a:t>
                      </a:r>
                    </a:p>
                    <a:p>
                      <a:pPr algn="l" fontAlgn="base"/>
                      <a:r>
                        <a:rPr lang="en-US" b="0" i="0">
                          <a:solidFill>
                            <a:srgbClr val="FFFF00"/>
                          </a:solidFill>
                          <a:effectLst/>
                          <a:latin typeface="Consolas" panose="020B0609020204030204" pitchFamily="49" charset="0"/>
                        </a:rPr>
                        <a:t>{</a:t>
                      </a:r>
                    </a:p>
                    <a:p>
                      <a:pPr algn="l" fontAlgn="base"/>
                      <a:r>
                        <a:rPr lang="en-US" b="0" i="0">
                          <a:solidFill>
                            <a:srgbClr val="FFFF00"/>
                          </a:solidFill>
                          <a:effectLst/>
                          <a:latin typeface="Consolas" panose="020B0609020204030204" pitchFamily="49" charset="0"/>
                        </a:rPr>
                        <a:t>    if (strcmp(SHA1(password), password_SHA1)) {</a:t>
                      </a:r>
                    </a:p>
                    <a:p>
                      <a:pPr algn="l" fontAlgn="base"/>
                      <a:r>
                        <a:rPr lang="en-US" b="0" i="0">
                          <a:solidFill>
                            <a:srgbClr val="FFFF00"/>
                          </a:solidFill>
                          <a:effectLst/>
                          <a:latin typeface="Consolas" panose="020B0609020204030204" pitchFamily="49" charset="0"/>
                        </a:rPr>
                        <a:t>        printf("Incorrect Password!\n");</a:t>
                      </a:r>
                    </a:p>
                    <a:p>
                      <a:pPr algn="l" fontAlgn="base"/>
                      <a:r>
                        <a:rPr lang="en-US" b="0" i="0">
                          <a:solidFill>
                            <a:srgbClr val="FFFF00"/>
                          </a:solidFill>
                          <a:effectLst/>
                          <a:latin typeface="Consolas" panose="020B0609020204030204" pitchFamily="49" charset="0"/>
                        </a:rPr>
                        <a:t>        return(0);</a:t>
                      </a:r>
                    </a:p>
                    <a:p>
                      <a:pPr algn="l" fontAlgn="base"/>
                      <a:r>
                        <a:rPr lang="en-US" b="0" i="0">
                          <a:solidFill>
                            <a:srgbClr val="FFFF00"/>
                          </a:solidFill>
                          <a:effectLst/>
                          <a:latin typeface="Consolas" panose="020B0609020204030204" pitchFamily="49" charset="0"/>
                        </a:rPr>
                        <a:t>    }</a:t>
                      </a:r>
                    </a:p>
                    <a:p>
                      <a:pPr algn="l" fontAlgn="base"/>
                      <a:r>
                        <a:rPr lang="en-US" b="0" i="0">
                          <a:solidFill>
                            <a:srgbClr val="FFFF00"/>
                          </a:solidFill>
                          <a:effectLst/>
                          <a:latin typeface="Consolas" panose="020B0609020204030204" pitchFamily="49" charset="0"/>
                        </a:rPr>
                        <a:t>    printf("Entering Diagnostic Mode...\n");</a:t>
                      </a:r>
                    </a:p>
                    <a:p>
                      <a:pPr algn="l" fontAlgn="base"/>
                      <a:r>
                        <a:rPr lang="en-US" b="0" i="0">
                          <a:solidFill>
                            <a:srgbClr val="FFFF00"/>
                          </a:solidFill>
                          <a:effectLst/>
                          <a:latin typeface="Consolas" panose="020B0609020204030204" pitchFamily="49" charset="0"/>
                        </a:rPr>
                        <a:t>    return(1);</a:t>
                      </a:r>
                    </a:p>
                    <a:p>
                      <a:pPr algn="l" fontAlgn="base"/>
                      <a:r>
                        <a:rPr lang="en-US" b="0" i="0">
                          <a:solidFill>
                            <a:srgbClr val="FFFF00"/>
                          </a:solidFill>
                          <a:effectLst/>
                          <a:latin typeface="Consolas" panose="020B0609020204030204" pitchFamily="49" charset="0"/>
                        </a:rPr>
                        <a:t>}</a:t>
                      </a:r>
                    </a:p>
                  </a:txBody>
                  <a:tcPr marL="0" marR="0" marT="0" marB="0" anchor="ctr">
                    <a:lnL w="6350" cap="flat" cmpd="sng" algn="ctr">
                      <a:solidFill>
                        <a:srgbClr val="CCCCCC"/>
                      </a:solidFill>
                      <a:prstDash val="solid"/>
                      <a:round/>
                      <a:headEnd type="none" w="med" len="med"/>
                      <a:tailEnd type="none" w="med" len="med"/>
                    </a:lnL>
                    <a:lnR>
                      <a:noFill/>
                    </a:lnR>
                    <a:lnT>
                      <a:noFill/>
                    </a:lnT>
                    <a:lnB>
                      <a:noFill/>
                    </a:lnB>
                    <a:solidFill>
                      <a:schemeClr val="tx1"/>
                    </a:solidFill>
                  </a:tcPr>
                </a:tc>
                <a:extLst>
                  <a:ext uri="{0D108BD9-81ED-4DB2-BD59-A6C34878D82A}">
                    <a16:rowId xmlns:a16="http://schemas.microsoft.com/office/drawing/2014/main" val="1531846472"/>
                  </a:ext>
                </a:extLst>
              </a:tr>
            </a:tbl>
          </a:graphicData>
        </a:graphic>
      </p:graphicFrame>
      <p:sp>
        <p:nvSpPr>
          <p:cNvPr id="6" name="Rectangle 2">
            <a:extLst>
              <a:ext uri="{FF2B5EF4-FFF2-40B4-BE49-F238E27FC236}">
                <a16:creationId xmlns:a16="http://schemas.microsoft.com/office/drawing/2014/main" id="{4CC06A54-91A7-7972-D516-8A706FE5B65C}"/>
              </a:ext>
            </a:extLst>
          </p:cNvPr>
          <p:cNvSpPr>
            <a:spLocks noChangeArrowheads="1"/>
          </p:cNvSpPr>
          <p:nvPr/>
        </p:nvSpPr>
        <p:spPr bwMode="auto">
          <a:xfrm>
            <a:off x="554023" y="1421516"/>
            <a:ext cx="10799777"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4C4C4C"/>
                </a:solidFill>
                <a:effectLst/>
                <a:latin typeface="-apple-system"/>
              </a:rPr>
              <a:t>The code below verifies a password by comparing it to a stored hash value.</a:t>
            </a:r>
            <a:r>
              <a:rPr kumimoji="0" lang="en-US" altLang="en-US" b="0" i="0" u="none" strike="noStrike" cap="none" normalizeH="0" baseline="0">
                <a:ln>
                  <a:noFill/>
                </a:ln>
                <a:solidFill>
                  <a:srgbClr val="172B4D"/>
                </a:solidFill>
                <a:effectLst/>
                <a:latin typeface="-apple-system"/>
              </a:rPr>
              <a:t> </a:t>
            </a:r>
            <a:r>
              <a:rPr kumimoji="0" lang="en-US" altLang="en-US" b="0" i="0" u="none" strike="noStrike" cap="none" normalizeH="0" baseline="0">
                <a:ln>
                  <a:noFill/>
                </a:ln>
                <a:solidFill>
                  <a:srgbClr val="4C4C4C"/>
                </a:solidFill>
                <a:effectLst/>
                <a:latin typeface="-apple-system"/>
              </a:rPr>
              <a:t>There is a vulnerability in the system. Can you spot this vulnerability? How would you fix it?</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BEFEF94-5AA0-0857-0F29-F53D059F8F80}"/>
              </a:ext>
            </a:extLst>
          </p:cNvPr>
          <p:cNvSpPr txBox="1"/>
          <p:nvPr/>
        </p:nvSpPr>
        <p:spPr>
          <a:xfrm>
            <a:off x="808116" y="4836319"/>
            <a:ext cx="10291590" cy="1200329"/>
          </a:xfrm>
          <a:prstGeom prst="rect">
            <a:avLst/>
          </a:prstGeom>
          <a:noFill/>
        </p:spPr>
        <p:txBody>
          <a:bodyPr wrap="square">
            <a:spAutoFit/>
          </a:bodyPr>
          <a:lstStyle/>
          <a:p>
            <a:r>
              <a:rPr lang="en-US" b="0" i="0">
                <a:solidFill>
                  <a:srgbClr val="0052CC"/>
                </a:solidFill>
                <a:effectLst/>
                <a:latin typeface="-apple-system"/>
              </a:rPr>
              <a:t>Real-life vulnerability in LinkedIn, resulting in information leakage and a </a:t>
            </a:r>
            <a:r>
              <a:rPr lang="en-US">
                <a:solidFill>
                  <a:srgbClr val="0052CC"/>
                </a:solidFill>
                <a:latin typeface="-apple-system"/>
              </a:rPr>
              <a:t>$5m law suit: </a:t>
            </a:r>
            <a:r>
              <a:rPr lang="en-US" b="0" i="0">
                <a:solidFill>
                  <a:srgbClr val="333333"/>
                </a:solidFill>
                <a:effectLst/>
                <a:latin typeface="-apple-system"/>
              </a:rPr>
              <a:t>“… despite its contractual obligation to use best practices in storing user data, LinkedIn failed to utilize basic industry standard encryption methods. In particular, LinkedIn failed to adequately protect user data because it stored passwords in </a:t>
            </a:r>
            <a:r>
              <a:rPr lang="en-US" b="1" i="0">
                <a:solidFill>
                  <a:srgbClr val="333333"/>
                </a:solidFill>
                <a:effectLst/>
                <a:highlight>
                  <a:srgbClr val="FFFF00"/>
                </a:highlight>
                <a:latin typeface="-apple-system"/>
              </a:rPr>
              <a:t>unsalted</a:t>
            </a:r>
            <a:r>
              <a:rPr lang="en-US" b="0" i="0">
                <a:solidFill>
                  <a:srgbClr val="333333"/>
                </a:solidFill>
                <a:effectLst/>
                <a:highlight>
                  <a:srgbClr val="FFFF00"/>
                </a:highlight>
                <a:latin typeface="-apple-system"/>
              </a:rPr>
              <a:t> </a:t>
            </a:r>
            <a:r>
              <a:rPr lang="en-US" b="1" i="0">
                <a:solidFill>
                  <a:srgbClr val="333333"/>
                </a:solidFill>
                <a:effectLst/>
                <a:highlight>
                  <a:srgbClr val="FFFF00"/>
                </a:highlight>
                <a:latin typeface="-apple-system"/>
              </a:rPr>
              <a:t>SHA1 </a:t>
            </a:r>
            <a:r>
              <a:rPr lang="en-US" b="0" i="0">
                <a:solidFill>
                  <a:srgbClr val="333333"/>
                </a:solidFill>
                <a:effectLst/>
                <a:latin typeface="-apple-system"/>
              </a:rPr>
              <a:t>hashed format.“ </a:t>
            </a:r>
            <a:r>
              <a:rPr lang="en-US" b="0" i="0">
                <a:solidFill>
                  <a:srgbClr val="0052CC"/>
                </a:solidFill>
                <a:effectLst/>
                <a:latin typeface="-apple-system"/>
                <a:hlinkClick r:id="rId3"/>
              </a:rPr>
              <a:t>Read more</a:t>
            </a:r>
            <a:endParaRPr lang="en-US"/>
          </a:p>
        </p:txBody>
      </p:sp>
    </p:spTree>
    <p:extLst>
      <p:ext uri="{BB962C8B-B14F-4D97-AF65-F5344CB8AC3E}">
        <p14:creationId xmlns:p14="http://schemas.microsoft.com/office/powerpoint/2010/main" val="110186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altLang="en-US">
                <a:cs typeface="Calibri" panose="020F0502020204030204" pitchFamily="34" charset="0"/>
              </a:rPr>
              <a:t>Symmetric Encryption Algorithms</a:t>
            </a:r>
            <a:endParaRPr lang="en-US" sz="4400"/>
          </a:p>
        </p:txBody>
      </p:sp>
      <p:sp>
        <p:nvSpPr>
          <p:cNvPr id="3" name="Content Placeholder 2">
            <a:extLst>
              <a:ext uri="{FF2B5EF4-FFF2-40B4-BE49-F238E27FC236}">
                <a16:creationId xmlns:a16="http://schemas.microsoft.com/office/drawing/2014/main" id="{56A90723-F061-E5EC-E635-99EB1C6136E5}"/>
              </a:ext>
            </a:extLst>
          </p:cNvPr>
          <p:cNvSpPr>
            <a:spLocks noGrp="1"/>
          </p:cNvSpPr>
          <p:nvPr>
            <p:ph sz="half" idx="1"/>
          </p:nvPr>
        </p:nvSpPr>
        <p:spPr/>
        <p:txBody>
          <a:bodyPr>
            <a:normAutofit fontScale="92500" lnSpcReduction="20000"/>
          </a:bodyPr>
          <a:lstStyle/>
          <a:p>
            <a:pPr>
              <a:buFont typeface="Wingdings" charset="0"/>
              <a:buNone/>
            </a:pPr>
            <a:r>
              <a:rPr lang="en-US" sz="3200">
                <a:solidFill>
                  <a:srgbClr val="C00000"/>
                </a:solidFill>
              </a:rPr>
              <a:t>DES: Data Encryption Standard</a:t>
            </a:r>
            <a:endParaRPr lang="en-US">
              <a:solidFill>
                <a:srgbClr val="C00000"/>
              </a:solidFill>
            </a:endParaRPr>
          </a:p>
          <a:p>
            <a:r>
              <a:rPr lang="en-US"/>
              <a:t>US encryption standard [NIST 1993]</a:t>
            </a:r>
          </a:p>
          <a:p>
            <a:r>
              <a:rPr lang="en-US"/>
              <a:t>56-bit symmetric key </a:t>
            </a:r>
          </a:p>
          <a:p>
            <a:r>
              <a:rPr lang="en-US"/>
              <a:t>64-bit plaintext input</a:t>
            </a:r>
          </a:p>
          <a:p>
            <a:r>
              <a:rPr lang="en-US"/>
              <a:t>how secure is DES?</a:t>
            </a:r>
          </a:p>
          <a:p>
            <a:pPr lvl="1"/>
            <a:r>
              <a:rPr lang="en-US" sz="2800"/>
              <a:t>DES Challenge: 56-bit-key-encrypted phrase  decrypted (brute force) in &lt;1 day</a:t>
            </a:r>
          </a:p>
          <a:p>
            <a:r>
              <a:rPr lang="en-US"/>
              <a:t>making DES more secure:</a:t>
            </a:r>
          </a:p>
          <a:p>
            <a:pPr lvl="1"/>
            <a:r>
              <a:rPr lang="en-US" sz="2800"/>
              <a:t>3DES: encrypt 3 times with 3 different keys</a:t>
            </a:r>
            <a:endParaRPr lang="en-US"/>
          </a:p>
        </p:txBody>
      </p:sp>
      <p:sp>
        <p:nvSpPr>
          <p:cNvPr id="4" name="Content Placeholder 3">
            <a:extLst>
              <a:ext uri="{FF2B5EF4-FFF2-40B4-BE49-F238E27FC236}">
                <a16:creationId xmlns:a16="http://schemas.microsoft.com/office/drawing/2014/main" id="{28910C41-8045-11F9-721C-2A9A233F2A10}"/>
              </a:ext>
            </a:extLst>
          </p:cNvPr>
          <p:cNvSpPr>
            <a:spLocks noGrp="1"/>
          </p:cNvSpPr>
          <p:nvPr>
            <p:ph sz="half" idx="2"/>
          </p:nvPr>
        </p:nvSpPr>
        <p:spPr>
          <a:xfrm>
            <a:off x="6096000" y="1394044"/>
            <a:ext cx="6042778" cy="4686689"/>
          </a:xfrm>
        </p:spPr>
        <p:txBody>
          <a:bodyPr/>
          <a:lstStyle/>
          <a:p>
            <a:pPr marL="0" indent="0">
              <a:buNone/>
            </a:pPr>
            <a:r>
              <a:rPr lang="en-US" altLang="en-US">
                <a:solidFill>
                  <a:srgbClr val="0070C0"/>
                </a:solidFill>
                <a:cs typeface="Calibri" panose="020F0502020204030204" pitchFamily="34" charset="0"/>
              </a:rPr>
              <a:t>AES: Advanced Encryption Standard</a:t>
            </a:r>
            <a:endParaRPr lang="en-US" sz="2800">
              <a:solidFill>
                <a:srgbClr val="0070C0"/>
              </a:solidFill>
            </a:endParaRPr>
          </a:p>
          <a:p>
            <a:r>
              <a:rPr lang="en-US" sz="2800"/>
              <a:t>symmetric-key NIST standard </a:t>
            </a:r>
          </a:p>
          <a:p>
            <a:r>
              <a:rPr lang="en-US" sz="2800"/>
              <a:t>replaced DES (Nov 2001)</a:t>
            </a:r>
          </a:p>
          <a:p>
            <a:r>
              <a:rPr lang="en-US" sz="2800"/>
              <a:t>processes data in 128 bit blocks</a:t>
            </a:r>
          </a:p>
          <a:p>
            <a:r>
              <a:rPr lang="en-US" sz="2800"/>
              <a:t>128, 192, or 256 bit keys</a:t>
            </a:r>
          </a:p>
          <a:p>
            <a:r>
              <a:rPr lang="en-US" sz="2800"/>
              <a:t>brute force decryption (try each key) taking 1s for DES, takes 149 trillion years for AES</a:t>
            </a:r>
          </a:p>
          <a:p>
            <a:pPr marL="0" indent="0">
              <a:buNone/>
            </a:pPr>
            <a:endParaRPr lang="en-US"/>
          </a:p>
        </p:txBody>
      </p:sp>
      <p:sp>
        <p:nvSpPr>
          <p:cNvPr id="6" name="Rectangle 3">
            <a:extLst>
              <a:ext uri="{FF2B5EF4-FFF2-40B4-BE49-F238E27FC236}">
                <a16:creationId xmlns:a16="http://schemas.microsoft.com/office/drawing/2014/main" id="{5937BF43-2D44-0746-9CC6-CB87B013203F}"/>
              </a:ext>
            </a:extLst>
          </p:cNvPr>
          <p:cNvSpPr txBox="1">
            <a:spLocks noChangeArrowheads="1"/>
          </p:cNvSpPr>
          <p:nvPr/>
        </p:nvSpPr>
        <p:spPr>
          <a:xfrm>
            <a:off x="910743" y="1233004"/>
            <a:ext cx="11055970" cy="50087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endParaRPr lang="en-US"/>
          </a:p>
        </p:txBody>
      </p:sp>
    </p:spTree>
    <p:extLst>
      <p:ext uri="{BB962C8B-B14F-4D97-AF65-F5344CB8AC3E}">
        <p14:creationId xmlns:p14="http://schemas.microsoft.com/office/powerpoint/2010/main" val="403895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5390-AFF4-1B99-C057-F4BCA6300106}"/>
              </a:ext>
            </a:extLst>
          </p:cNvPr>
          <p:cNvSpPr>
            <a:spLocks noGrp="1"/>
          </p:cNvSpPr>
          <p:nvPr>
            <p:ph type="title"/>
          </p:nvPr>
        </p:nvSpPr>
        <p:spPr/>
        <p:txBody>
          <a:bodyPr/>
          <a:lstStyle/>
          <a:p>
            <a:r>
              <a:rPr lang="en-US" sz="3600"/>
              <a:t>Symmetric Encryption / Criptarea simetrica</a:t>
            </a:r>
            <a:endParaRPr lang="en-US"/>
          </a:p>
        </p:txBody>
      </p:sp>
      <p:sp>
        <p:nvSpPr>
          <p:cNvPr id="3" name="Content Placeholder 2">
            <a:extLst>
              <a:ext uri="{FF2B5EF4-FFF2-40B4-BE49-F238E27FC236}">
                <a16:creationId xmlns:a16="http://schemas.microsoft.com/office/drawing/2014/main" id="{31B69E0F-F092-EF96-036D-E9AD9F61BBE9}"/>
              </a:ext>
            </a:extLst>
          </p:cNvPr>
          <p:cNvSpPr>
            <a:spLocks noGrp="1"/>
          </p:cNvSpPr>
          <p:nvPr>
            <p:ph idx="1"/>
          </p:nvPr>
        </p:nvSpPr>
        <p:spPr>
          <a:xfrm>
            <a:off x="381000" y="1765791"/>
            <a:ext cx="10972800" cy="2428882"/>
          </a:xfrm>
        </p:spPr>
        <p:txBody>
          <a:bodyPr>
            <a:normAutofit fontScale="92500" lnSpcReduction="10000"/>
          </a:bodyPr>
          <a:lstStyle/>
          <a:p>
            <a:r>
              <a:rPr lang="en-US"/>
              <a:t>Stream ciphers: </a:t>
            </a:r>
          </a:p>
          <a:p>
            <a:pPr lvl="1"/>
            <a:r>
              <a:rPr lang="en-US"/>
              <a:t>each plaintext digit is encrypted one at a time with the corresponding digit of the keystream =&gt; a digit of the ciphertext stream. Example: OTP, RC4</a:t>
            </a:r>
          </a:p>
          <a:p>
            <a:r>
              <a:rPr lang="en-US"/>
              <a:t>Block ciphers operate on fixed-length blocks</a:t>
            </a:r>
          </a:p>
          <a:p>
            <a:pPr lvl="1"/>
            <a:r>
              <a:rPr lang="en-US"/>
              <a:t>Examples: Data Encryption Standard (DES) - deprecated, AES (Advanced Encryption Standard) supports block length of 128 bits and key lengths of 128, 192, and 256 bits.</a:t>
            </a:r>
          </a:p>
        </p:txBody>
      </p:sp>
      <p:sp>
        <p:nvSpPr>
          <p:cNvPr id="4" name="Text Placeholder 3">
            <a:extLst>
              <a:ext uri="{FF2B5EF4-FFF2-40B4-BE49-F238E27FC236}">
                <a16:creationId xmlns:a16="http://schemas.microsoft.com/office/drawing/2014/main" id="{9570781C-923D-6D3A-2122-1B4487445F9D}"/>
              </a:ext>
            </a:extLst>
          </p:cNvPr>
          <p:cNvSpPr>
            <a:spLocks noGrp="1"/>
          </p:cNvSpPr>
          <p:nvPr>
            <p:ph type="body" sz="quarter" idx="10"/>
          </p:nvPr>
        </p:nvSpPr>
        <p:spPr>
          <a:xfrm>
            <a:off x="381000" y="1240329"/>
            <a:ext cx="10972800" cy="525462"/>
          </a:xfrm>
        </p:spPr>
        <p:txBody>
          <a:bodyPr/>
          <a:lstStyle/>
          <a:p>
            <a:r>
              <a:rPr lang="en-US"/>
              <a:t>Based on either </a:t>
            </a:r>
            <a:r>
              <a:rPr lang="en-US" b="1"/>
              <a:t>stream ciphers </a:t>
            </a:r>
            <a:r>
              <a:rPr lang="en-US"/>
              <a:t>or </a:t>
            </a:r>
            <a:r>
              <a:rPr lang="en-US" b="1"/>
              <a:t>block ciphers</a:t>
            </a:r>
            <a:r>
              <a:rPr lang="en-US"/>
              <a:t>.</a:t>
            </a:r>
          </a:p>
        </p:txBody>
      </p:sp>
      <p:pic>
        <p:nvPicPr>
          <p:cNvPr id="1026" name="Picture 2">
            <a:extLst>
              <a:ext uri="{FF2B5EF4-FFF2-40B4-BE49-F238E27FC236}">
                <a16:creationId xmlns:a16="http://schemas.microsoft.com/office/drawing/2014/main" id="{8E7E4F31-AB72-EE99-35EB-3F542CAEC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027202"/>
            <a:ext cx="5291963" cy="2130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4C32E5-191C-4B94-F310-89A9CAAC6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89207"/>
            <a:ext cx="5386359" cy="216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23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3600">
                <a:latin typeface="Arial" panose="020B0604020202020204" pitchFamily="34" charset="0"/>
              </a:rPr>
              <a:t>Asymmetric Encryption / Criptarea cu chei publice</a:t>
            </a:r>
            <a:endParaRPr lang="en-US" sz="3600">
              <a:latin typeface="Arial" panose="020B0604020202020204" pitchFamily="34" charset="0"/>
            </a:endParaRPr>
          </a:p>
        </p:txBody>
      </p:sp>
      <p:sp>
        <p:nvSpPr>
          <p:cNvPr id="5" name="Rectangle 4">
            <a:extLst>
              <a:ext uri="{FF2B5EF4-FFF2-40B4-BE49-F238E27FC236}">
                <a16:creationId xmlns:a16="http://schemas.microsoft.com/office/drawing/2014/main" id="{E132F46A-C2D7-5E49-984A-D460665213E2}"/>
              </a:ext>
            </a:extLst>
          </p:cNvPr>
          <p:cNvSpPr txBox="1">
            <a:spLocks noChangeArrowheads="1"/>
          </p:cNvSpPr>
          <p:nvPr/>
        </p:nvSpPr>
        <p:spPr>
          <a:xfrm>
            <a:off x="889070" y="1614418"/>
            <a:ext cx="4491314" cy="28914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a:solidFill>
                  <a:srgbClr val="C00000"/>
                </a:solidFill>
                <a:latin typeface="Arial" panose="020B0604020202020204" pitchFamily="34" charset="0"/>
                <a:cs typeface="Arial" panose="020B0604020202020204" pitchFamily="34" charset="0"/>
              </a:rPr>
              <a:t>symmetric key crypto:</a:t>
            </a:r>
          </a:p>
          <a:p>
            <a:r>
              <a:rPr lang="en-US">
                <a:latin typeface="Arial" panose="020B0604020202020204" pitchFamily="34" charset="0"/>
                <a:cs typeface="Arial" panose="020B0604020202020204" pitchFamily="34" charset="0"/>
              </a:rPr>
              <a:t>requires sender, receiver know shared secret key</a:t>
            </a:r>
          </a:p>
          <a:p>
            <a:r>
              <a:rPr lang="en-US">
                <a:latin typeface="Arial" panose="020B0604020202020204" pitchFamily="34" charset="0"/>
                <a:cs typeface="Arial" panose="020B0604020202020204" pitchFamily="34" charset="0"/>
              </a:rPr>
              <a:t>Q: how to agree on key in first place (particularly if never “</a:t>
            </a:r>
            <a:r>
              <a:rPr lang="en-US" altLang="ja-JP">
                <a:latin typeface="Arial" panose="020B0604020202020204" pitchFamily="34" charset="0"/>
                <a:cs typeface="Arial" panose="020B0604020202020204" pitchFamily="34" charset="0"/>
              </a:rPr>
              <a:t>met”)?</a:t>
            </a:r>
          </a:p>
          <a:p>
            <a:endParaRPr lang="en-US" sz="2400">
              <a:latin typeface="Gill Sans MT" charset="0"/>
            </a:endParaRPr>
          </a:p>
        </p:txBody>
      </p:sp>
      <p:grpSp>
        <p:nvGrpSpPr>
          <p:cNvPr id="6" name="Group 5">
            <a:extLst>
              <a:ext uri="{FF2B5EF4-FFF2-40B4-BE49-F238E27FC236}">
                <a16:creationId xmlns:a16="http://schemas.microsoft.com/office/drawing/2014/main" id="{2890F077-6365-434B-92DA-B7BC950B9B38}"/>
              </a:ext>
            </a:extLst>
          </p:cNvPr>
          <p:cNvGrpSpPr>
            <a:grpSpLocks/>
          </p:cNvGrpSpPr>
          <p:nvPr/>
        </p:nvGrpSpPr>
        <p:grpSpPr bwMode="auto">
          <a:xfrm>
            <a:off x="5971277" y="1520105"/>
            <a:ext cx="4935261" cy="3569688"/>
            <a:chOff x="4354280" y="1621875"/>
            <a:chExt cx="4934985" cy="4234639"/>
          </a:xfrm>
        </p:grpSpPr>
        <p:sp>
          <p:nvSpPr>
            <p:cNvPr id="7" name="Rectangle 2">
              <a:extLst>
                <a:ext uri="{FF2B5EF4-FFF2-40B4-BE49-F238E27FC236}">
                  <a16:creationId xmlns:a16="http://schemas.microsoft.com/office/drawing/2014/main" id="{5ED939E3-371E-0442-85E2-498E647028D5}"/>
                </a:ext>
              </a:extLst>
            </p:cNvPr>
            <p:cNvSpPr>
              <a:spLocks noChangeArrowheads="1"/>
            </p:cNvSpPr>
            <p:nvPr/>
          </p:nvSpPr>
          <p:spPr bwMode="auto">
            <a:xfrm>
              <a:off x="4354280" y="1926771"/>
              <a:ext cx="4934985" cy="3929743"/>
            </a:xfrm>
            <a:prstGeom prst="rect">
              <a:avLst/>
            </a:prstGeom>
            <a:solidFill>
              <a:schemeClr val="bg1"/>
            </a:solidFill>
            <a:ln w="19050">
              <a:solidFill>
                <a:srgbClr val="C00000"/>
              </a:solidFill>
              <a:miter lim="800000"/>
              <a:headEnd/>
              <a:tailEnd/>
            </a:ln>
          </p:spPr>
          <p:txBody>
            <a:bodyPr wrap="none" anchor="ctr"/>
            <a:lstStyle/>
            <a:p>
              <a:endParaRPr lang="en-US"/>
            </a:p>
          </p:txBody>
        </p:sp>
        <p:sp>
          <p:nvSpPr>
            <p:cNvPr id="9" name="Rectangle 1">
              <a:extLst>
                <a:ext uri="{FF2B5EF4-FFF2-40B4-BE49-F238E27FC236}">
                  <a16:creationId xmlns:a16="http://schemas.microsoft.com/office/drawing/2014/main" id="{91C2D504-3A54-3C4D-809A-D37AD4FB5E2A}"/>
                </a:ext>
              </a:extLst>
            </p:cNvPr>
            <p:cNvSpPr>
              <a:spLocks noChangeArrowheads="1"/>
            </p:cNvSpPr>
            <p:nvPr/>
          </p:nvSpPr>
          <p:spPr bwMode="auto">
            <a:xfrm>
              <a:off x="4528457" y="1665514"/>
              <a:ext cx="3528425" cy="50074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 name="Rectangle 5">
              <a:extLst>
                <a:ext uri="{FF2B5EF4-FFF2-40B4-BE49-F238E27FC236}">
                  <a16:creationId xmlns:a16="http://schemas.microsoft.com/office/drawing/2014/main" id="{DCF795C7-4649-A34D-90C2-E8F51820F373}"/>
                </a:ext>
              </a:extLst>
            </p:cNvPr>
            <p:cNvSpPr>
              <a:spLocks noChangeArrowheads="1"/>
            </p:cNvSpPr>
            <p:nvPr/>
          </p:nvSpPr>
          <p:spPr bwMode="auto">
            <a:xfrm>
              <a:off x="4611512" y="1621875"/>
              <a:ext cx="4664503" cy="719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ZapfDingbats" charset="0"/>
                <a:buNone/>
              </a:pPr>
              <a:r>
                <a:rPr lang="en-US" sz="3200">
                  <a:solidFill>
                    <a:srgbClr val="C00000"/>
                  </a:solidFill>
                  <a:latin typeface="Arial" panose="020B0604020202020204" pitchFamily="34" charset="0"/>
                  <a:cs typeface="Arial" panose="020B0604020202020204" pitchFamily="34" charset="0"/>
                </a:rPr>
                <a:t>public key crypto</a:t>
              </a:r>
            </a:p>
            <a:p>
              <a:pPr marL="277813" indent="-277813">
                <a:spcBef>
                  <a:spcPct val="20000"/>
                </a:spcBef>
                <a:buClr>
                  <a:schemeClr val="accent2"/>
                </a:buClr>
                <a:buSzPct val="100000"/>
                <a:buFont typeface="Wingdings" charset="2"/>
                <a:buChar char="§"/>
              </a:pPr>
              <a:endParaRPr lang="en-US" sz="2800"/>
            </a:p>
          </p:txBody>
        </p:sp>
        <p:sp>
          <p:nvSpPr>
            <p:cNvPr id="12" name="Rectangle 5">
              <a:extLst>
                <a:ext uri="{FF2B5EF4-FFF2-40B4-BE49-F238E27FC236}">
                  <a16:creationId xmlns:a16="http://schemas.microsoft.com/office/drawing/2014/main" id="{1BD70911-26B3-7644-9304-E1027136ABBC}"/>
                </a:ext>
              </a:extLst>
            </p:cNvPr>
            <p:cNvSpPr>
              <a:spLocks noChangeArrowheads="1"/>
            </p:cNvSpPr>
            <p:nvPr/>
          </p:nvSpPr>
          <p:spPr bwMode="auto">
            <a:xfrm>
              <a:off x="4485623" y="2284400"/>
              <a:ext cx="4664503" cy="3356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09575" indent="-238125">
                <a:lnSpc>
                  <a:spcPct val="90000"/>
                </a:lnSpc>
                <a:spcBef>
                  <a:spcPts val="500"/>
                </a:spcBef>
                <a:buClr>
                  <a:srgbClr val="000099"/>
                </a:buClr>
                <a:buSzPct val="100000"/>
                <a:buFont typeface="Wingdings" charset="2"/>
                <a:buChar char="§"/>
              </a:pPr>
              <a:r>
                <a:rPr lang="en-US" sz="2800">
                  <a:latin typeface="Arial" panose="020B0604020202020204" pitchFamily="34" charset="0"/>
                  <a:cs typeface="Arial" panose="020B0604020202020204" pitchFamily="34" charset="0"/>
                </a:rPr>
                <a:t>sender, receiver do </a:t>
              </a:r>
              <a:r>
                <a:rPr lang="en-US" sz="2800" i="1">
                  <a:solidFill>
                    <a:srgbClr val="000099"/>
                  </a:solidFill>
                  <a:latin typeface="Arial" panose="020B0604020202020204" pitchFamily="34" charset="0"/>
                  <a:cs typeface="Arial" panose="020B0604020202020204" pitchFamily="34" charset="0"/>
                </a:rPr>
                <a:t>not</a:t>
              </a:r>
              <a:r>
                <a:rPr lang="en-US" sz="2800">
                  <a:latin typeface="Arial" panose="020B0604020202020204" pitchFamily="34" charset="0"/>
                  <a:cs typeface="Arial" panose="020B0604020202020204" pitchFamily="34" charset="0"/>
                </a:rPr>
                <a:t> share secret key</a:t>
              </a:r>
            </a:p>
            <a:p>
              <a:pPr marL="409575" indent="-238125">
                <a:lnSpc>
                  <a:spcPct val="90000"/>
                </a:lnSpc>
                <a:spcBef>
                  <a:spcPts val="500"/>
                </a:spcBef>
                <a:buClr>
                  <a:srgbClr val="000099"/>
                </a:buClr>
                <a:buSzPct val="100000"/>
                <a:buFont typeface="Wingdings" charset="2"/>
                <a:buChar char="§"/>
              </a:pPr>
              <a:r>
                <a:rPr lang="en-US" sz="2800" i="1">
                  <a:solidFill>
                    <a:srgbClr val="000099"/>
                  </a:solidFill>
                  <a:latin typeface="Arial" panose="020B0604020202020204" pitchFamily="34" charset="0"/>
                  <a:cs typeface="Arial" panose="020B0604020202020204" pitchFamily="34" charset="0"/>
                </a:rPr>
                <a:t>public</a:t>
              </a:r>
              <a:r>
                <a:rPr lang="en-US" sz="2800" i="1">
                  <a:solidFill>
                    <a:schemeClr val="accent2"/>
                  </a:solidFill>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encryption key </a:t>
              </a:r>
              <a:r>
                <a:rPr lang="en-US" sz="2800" i="1">
                  <a:solidFill>
                    <a:schemeClr val="accent2"/>
                  </a:solidFill>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known to</a:t>
              </a:r>
              <a:r>
                <a:rPr lang="en-US" sz="2800" i="1">
                  <a:solidFill>
                    <a:schemeClr val="accent2"/>
                  </a:solidFill>
                  <a:latin typeface="Arial" panose="020B0604020202020204" pitchFamily="34" charset="0"/>
                  <a:cs typeface="Arial" panose="020B0604020202020204" pitchFamily="34" charset="0"/>
                </a:rPr>
                <a:t> </a:t>
              </a:r>
              <a:r>
                <a:rPr lang="en-US" sz="2800" i="1">
                  <a:solidFill>
                    <a:srgbClr val="000099"/>
                  </a:solidFill>
                  <a:latin typeface="Arial" panose="020B0604020202020204" pitchFamily="34" charset="0"/>
                  <a:cs typeface="Arial" panose="020B0604020202020204" pitchFamily="34" charset="0"/>
                </a:rPr>
                <a:t>all</a:t>
              </a:r>
            </a:p>
            <a:p>
              <a:pPr marL="409575" indent="-238125">
                <a:lnSpc>
                  <a:spcPct val="90000"/>
                </a:lnSpc>
                <a:spcBef>
                  <a:spcPts val="500"/>
                </a:spcBef>
                <a:buClr>
                  <a:srgbClr val="000099"/>
                </a:buClr>
                <a:buSzPct val="100000"/>
                <a:buFont typeface="Wingdings" charset="2"/>
                <a:buChar char="§"/>
              </a:pPr>
              <a:r>
                <a:rPr lang="en-US" sz="2800" i="1">
                  <a:solidFill>
                    <a:srgbClr val="000099"/>
                  </a:solidFill>
                  <a:latin typeface="Arial" panose="020B0604020202020204" pitchFamily="34" charset="0"/>
                  <a:cs typeface="Arial" panose="020B0604020202020204" pitchFamily="34" charset="0"/>
                </a:rPr>
                <a:t>private</a:t>
              </a:r>
              <a:r>
                <a:rPr lang="en-US" sz="2800">
                  <a:latin typeface="Arial" panose="020B0604020202020204" pitchFamily="34" charset="0"/>
                  <a:cs typeface="Arial" panose="020B0604020202020204" pitchFamily="34" charset="0"/>
                </a:rPr>
                <a:t> decryption key known only to receiver</a:t>
              </a:r>
              <a:endParaRPr lang="en-US" sz="3200">
                <a:latin typeface="Arial" panose="020B0604020202020204" pitchFamily="34" charset="0"/>
                <a:cs typeface="Arial" panose="020B0604020202020204" pitchFamily="34" charset="0"/>
              </a:endParaRPr>
            </a:p>
            <a:p>
              <a:pPr marL="277813" indent="-277813">
                <a:spcBef>
                  <a:spcPct val="20000"/>
                </a:spcBef>
                <a:buClr>
                  <a:schemeClr val="accent2"/>
                </a:buClr>
                <a:buSzPct val="100000"/>
                <a:buFont typeface="Wingdings" charset="2"/>
                <a:buChar char="§"/>
              </a:pPr>
              <a:endParaRPr lang="en-US" sz="2800"/>
            </a:p>
          </p:txBody>
        </p:sp>
      </p:grpSp>
      <p:pic>
        <p:nvPicPr>
          <p:cNvPr id="14" name="Picture 13" descr="A close up of a logo&#10;&#10;Description automatically generated">
            <a:extLst>
              <a:ext uri="{FF2B5EF4-FFF2-40B4-BE49-F238E27FC236}">
                <a16:creationId xmlns:a16="http://schemas.microsoft.com/office/drawing/2014/main" id="{47F25EB4-710A-844A-BC86-13A5F562BE9E}"/>
              </a:ext>
            </a:extLst>
          </p:cNvPr>
          <p:cNvPicPr>
            <a:picLocks noChangeAspect="1"/>
          </p:cNvPicPr>
          <p:nvPr/>
        </p:nvPicPr>
        <p:blipFill>
          <a:blip r:embed="rId3"/>
          <a:stretch>
            <a:fillRect/>
          </a:stretch>
        </p:blipFill>
        <p:spPr>
          <a:xfrm>
            <a:off x="8494644" y="0"/>
            <a:ext cx="4744730" cy="4175362"/>
          </a:xfrm>
          <a:prstGeom prst="rect">
            <a:avLst/>
          </a:prstGeom>
        </p:spPr>
      </p:pic>
      <p:sp>
        <p:nvSpPr>
          <p:cNvPr id="3" name="TextBox 2">
            <a:extLst>
              <a:ext uri="{FF2B5EF4-FFF2-40B4-BE49-F238E27FC236}">
                <a16:creationId xmlns:a16="http://schemas.microsoft.com/office/drawing/2014/main" id="{5113822F-B426-4570-9691-BB5DAA2834E5}"/>
              </a:ext>
            </a:extLst>
          </p:cNvPr>
          <p:cNvSpPr txBox="1"/>
          <p:nvPr/>
        </p:nvSpPr>
        <p:spPr>
          <a:xfrm>
            <a:off x="798691" y="5276186"/>
            <a:ext cx="11409724" cy="523220"/>
          </a:xfrm>
          <a:prstGeom prst="rect">
            <a:avLst/>
          </a:prstGeom>
          <a:noFill/>
        </p:spPr>
        <p:txBody>
          <a:bodyPr wrap="square" rtlCol="0">
            <a:spAutoFit/>
          </a:bodyPr>
          <a:lstStyle/>
          <a:p>
            <a:r>
              <a:rPr lang="en-US" sz="2800">
                <a:solidFill>
                  <a:srgbClr val="000099"/>
                </a:solidFill>
              </a:rPr>
              <a:t>Public key cryptography revolutionized 2000-year-old cryptography!</a:t>
            </a:r>
          </a:p>
        </p:txBody>
      </p:sp>
    </p:spTree>
    <p:extLst>
      <p:ext uri="{BB962C8B-B14F-4D97-AF65-F5344CB8AC3E}">
        <p14:creationId xmlns:p14="http://schemas.microsoft.com/office/powerpoint/2010/main" val="2319382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4A574-7431-65D5-6787-93FF4F4225FA}"/>
              </a:ext>
            </a:extLst>
          </p:cNvPr>
          <p:cNvSpPr>
            <a:spLocks noGrp="1"/>
          </p:cNvSpPr>
          <p:nvPr>
            <p:ph type="title"/>
          </p:nvPr>
        </p:nvSpPr>
        <p:spPr/>
        <p:txBody>
          <a:bodyPr/>
          <a:lstStyle/>
          <a:p>
            <a:r>
              <a:rPr lang="en-US">
                <a:latin typeface="Arial" panose="020B0604020202020204" pitchFamily="34" charset="0"/>
              </a:rPr>
              <a:t>Public Key Criptography: Functionalities</a:t>
            </a:r>
          </a:p>
        </p:txBody>
      </p:sp>
      <p:sp>
        <p:nvSpPr>
          <p:cNvPr id="3" name="Content Placeholder 2">
            <a:extLst>
              <a:ext uri="{FF2B5EF4-FFF2-40B4-BE49-F238E27FC236}">
                <a16:creationId xmlns:a16="http://schemas.microsoft.com/office/drawing/2014/main" id="{454C4E4C-EAED-C8CB-06B8-5CBF21E9AC11}"/>
              </a:ext>
            </a:extLst>
          </p:cNvPr>
          <p:cNvSpPr>
            <a:spLocks noGrp="1"/>
          </p:cNvSpPr>
          <p:nvPr>
            <p:ph sz="half" idx="1"/>
          </p:nvPr>
        </p:nvSpPr>
        <p:spPr>
          <a:xfrm>
            <a:off x="1313760" y="2538073"/>
            <a:ext cx="9659039" cy="1538168"/>
          </a:xfrm>
        </p:spPr>
        <p:txBody>
          <a:bodyPr>
            <a:normAutofit fontScale="77500" lnSpcReduction="20000"/>
          </a:bodyPr>
          <a:lstStyle/>
          <a:p>
            <a:pPr marL="0" indent="0">
              <a:buNone/>
            </a:pPr>
            <a:r>
              <a:rPr lang="en-US" sz="3600" b="1"/>
              <a:t>Encrypt/Decrypt</a:t>
            </a:r>
          </a:p>
          <a:p>
            <a:endParaRPr lang="en-US"/>
          </a:p>
          <a:p>
            <a:pPr algn="l"/>
            <a:r>
              <a:rPr lang="en-US" b="0" i="0">
                <a:solidFill>
                  <a:srgbClr val="000000"/>
                </a:solidFill>
                <a:effectLst/>
              </a:rPr>
              <a:t>encrypt(plaintext, public key) </a:t>
            </a:r>
            <a:r>
              <a:rPr lang="en-US" b="0" i="0">
                <a:solidFill>
                  <a:srgbClr val="000000"/>
                </a:solidFill>
                <a:effectLst/>
                <a:ea typeface="Intel Clear Light" panose="020B0404020203020204" pitchFamily="34" charset="0"/>
              </a:rPr>
              <a:t>→ </a:t>
            </a:r>
            <a:r>
              <a:rPr lang="en-US" b="0" i="1">
                <a:solidFill>
                  <a:srgbClr val="000000"/>
                </a:solidFill>
                <a:effectLst/>
              </a:rPr>
              <a:t>ciphertext</a:t>
            </a:r>
          </a:p>
          <a:p>
            <a:pPr algn="l"/>
            <a:r>
              <a:rPr lang="en-US" b="0" i="0">
                <a:solidFill>
                  <a:srgbClr val="000000"/>
                </a:solidFill>
                <a:effectLst/>
              </a:rPr>
              <a:t>decrypt(ciphertext, private key) </a:t>
            </a:r>
            <a:r>
              <a:rPr lang="en-US" b="0" i="0">
                <a:solidFill>
                  <a:srgbClr val="000000"/>
                </a:solidFill>
                <a:effectLst/>
                <a:ea typeface="Intel Clear Light" panose="020B0404020203020204" pitchFamily="34" charset="0"/>
              </a:rPr>
              <a:t>→</a:t>
            </a:r>
            <a:r>
              <a:rPr lang="en-US" b="0" i="0">
                <a:solidFill>
                  <a:srgbClr val="000000"/>
                </a:solidFill>
                <a:effectLst/>
              </a:rPr>
              <a:t> </a:t>
            </a:r>
            <a:r>
              <a:rPr lang="en-US" b="0" i="1">
                <a:solidFill>
                  <a:srgbClr val="000000"/>
                </a:solidFill>
                <a:effectLst/>
              </a:rPr>
              <a:t>plaintext</a:t>
            </a:r>
            <a:endParaRPr lang="en-US" b="0" i="0">
              <a:solidFill>
                <a:srgbClr val="000000"/>
              </a:solidFill>
              <a:effectLst/>
            </a:endParaRPr>
          </a:p>
          <a:p>
            <a:endParaRPr lang="en-US"/>
          </a:p>
        </p:txBody>
      </p:sp>
      <p:sp>
        <p:nvSpPr>
          <p:cNvPr id="4" name="Content Placeholder 3">
            <a:extLst>
              <a:ext uri="{FF2B5EF4-FFF2-40B4-BE49-F238E27FC236}">
                <a16:creationId xmlns:a16="http://schemas.microsoft.com/office/drawing/2014/main" id="{A9503FAA-C26A-6C14-7405-19DC55D07C95}"/>
              </a:ext>
            </a:extLst>
          </p:cNvPr>
          <p:cNvSpPr>
            <a:spLocks noGrp="1"/>
          </p:cNvSpPr>
          <p:nvPr>
            <p:ph sz="half" idx="2"/>
          </p:nvPr>
        </p:nvSpPr>
        <p:spPr>
          <a:xfrm>
            <a:off x="1313760" y="4278695"/>
            <a:ext cx="10878240" cy="2357611"/>
          </a:xfrm>
        </p:spPr>
        <p:txBody>
          <a:bodyPr>
            <a:normAutofit fontScale="77500" lnSpcReduction="20000"/>
          </a:bodyPr>
          <a:lstStyle/>
          <a:p>
            <a:pPr marL="0" indent="0">
              <a:buNone/>
            </a:pPr>
            <a:r>
              <a:rPr lang="en-US" sz="3600" b="1"/>
              <a:t>Sign/Verify</a:t>
            </a:r>
          </a:p>
          <a:p>
            <a:pPr marL="0" indent="0">
              <a:buNone/>
            </a:pPr>
            <a:endParaRPr lang="en-US"/>
          </a:p>
          <a:p>
            <a:pPr algn="l"/>
            <a:r>
              <a:rPr lang="en-US" b="0" i="0">
                <a:solidFill>
                  <a:srgbClr val="000000"/>
                </a:solidFill>
                <a:effectLst/>
              </a:rPr>
              <a:t>sign(message, private key) </a:t>
            </a:r>
            <a:r>
              <a:rPr lang="en-US" b="0" i="0">
                <a:solidFill>
                  <a:srgbClr val="000000"/>
                </a:solidFill>
                <a:effectLst/>
                <a:ea typeface="Intel Clear Light" panose="020B0404020203020204" pitchFamily="34" charset="0"/>
              </a:rPr>
              <a:t>→ </a:t>
            </a:r>
            <a:r>
              <a:rPr lang="en-US" b="0" i="1">
                <a:solidFill>
                  <a:srgbClr val="000000"/>
                </a:solidFill>
                <a:effectLst/>
              </a:rPr>
              <a:t>signature </a:t>
            </a:r>
          </a:p>
          <a:p>
            <a:pPr algn="l"/>
            <a:r>
              <a:rPr lang="en-US" b="0" i="0">
                <a:solidFill>
                  <a:srgbClr val="000000"/>
                </a:solidFill>
                <a:effectLst/>
              </a:rPr>
              <a:t>verify(message, signature, public key) </a:t>
            </a:r>
            <a:r>
              <a:rPr lang="en-US" b="0" i="0">
                <a:solidFill>
                  <a:srgbClr val="000000"/>
                </a:solidFill>
                <a:effectLst/>
                <a:ea typeface="Intel Clear Light" panose="020B0404020203020204" pitchFamily="34" charset="0"/>
              </a:rPr>
              <a:t>→</a:t>
            </a:r>
            <a:r>
              <a:rPr lang="en-US" b="0" i="0">
                <a:solidFill>
                  <a:srgbClr val="000000"/>
                </a:solidFill>
                <a:effectLst/>
              </a:rPr>
              <a:t> bool </a:t>
            </a:r>
            <a:r>
              <a:rPr lang="en-US" b="0" i="1">
                <a:solidFill>
                  <a:srgbClr val="000000"/>
                </a:solidFill>
                <a:effectLst/>
              </a:rPr>
              <a:t>(whether or not the signature is valid) </a:t>
            </a:r>
          </a:p>
          <a:p>
            <a:endParaRPr lang="en-US"/>
          </a:p>
        </p:txBody>
      </p:sp>
      <p:sp>
        <p:nvSpPr>
          <p:cNvPr id="6" name="TextBox 5">
            <a:extLst>
              <a:ext uri="{FF2B5EF4-FFF2-40B4-BE49-F238E27FC236}">
                <a16:creationId xmlns:a16="http://schemas.microsoft.com/office/drawing/2014/main" id="{DE3F4C45-B93B-EFC1-AA43-3CEBD05535F9}"/>
              </a:ext>
            </a:extLst>
          </p:cNvPr>
          <p:cNvSpPr txBox="1"/>
          <p:nvPr/>
        </p:nvSpPr>
        <p:spPr>
          <a:xfrm>
            <a:off x="957090" y="1711274"/>
            <a:ext cx="9659038" cy="523220"/>
          </a:xfrm>
          <a:prstGeom prst="rect">
            <a:avLst/>
          </a:prstGeom>
          <a:noFill/>
        </p:spPr>
        <p:txBody>
          <a:bodyPr wrap="square">
            <a:spAutoFit/>
          </a:bodyPr>
          <a:lstStyle/>
          <a:p>
            <a:pPr algn="ctr"/>
            <a:r>
              <a:rPr lang="en-US" sz="2800" b="1">
                <a:latin typeface="Arial" panose="020B0604020202020204" pitchFamily="34" charset="0"/>
                <a:cs typeface="Arial" panose="020B0604020202020204" pitchFamily="34" charset="0"/>
              </a:rPr>
              <a:t>Generate key pair: </a:t>
            </a:r>
            <a:r>
              <a:rPr lang="en-US" sz="2800" b="0" i="0">
                <a:solidFill>
                  <a:srgbClr val="000000"/>
                </a:solidFill>
                <a:effectLst/>
                <a:latin typeface="Arial" panose="020B0604020202020204" pitchFamily="34" charset="0"/>
                <a:cs typeface="Arial" panose="020B0604020202020204" pitchFamily="34" charset="0"/>
              </a:rPr>
              <a:t>keygen() -&gt; (public key, private key)</a:t>
            </a:r>
          </a:p>
        </p:txBody>
      </p:sp>
    </p:spTree>
    <p:extLst>
      <p:ext uri="{BB962C8B-B14F-4D97-AF65-F5344CB8AC3E}">
        <p14:creationId xmlns:p14="http://schemas.microsoft.com/office/powerpoint/2010/main" val="2610632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a:latin typeface="Arial" panose="020B0604020202020204" pitchFamily="34" charset="0"/>
              </a:rPr>
              <a:t>Public Key Cryptography</a:t>
            </a:r>
            <a:endParaRPr lang="en-US" sz="4400">
              <a:latin typeface="Arial" panose="020B0604020202020204" pitchFamily="34" charset="0"/>
            </a:endParaRPr>
          </a:p>
        </p:txBody>
      </p:sp>
      <p:pic>
        <p:nvPicPr>
          <p:cNvPr id="49" name="Picture 5" descr="Alice">
            <a:extLst>
              <a:ext uri="{FF2B5EF4-FFF2-40B4-BE49-F238E27FC236}">
                <a16:creationId xmlns:a16="http://schemas.microsoft.com/office/drawing/2014/main" id="{DA4FFCE3-3AE4-544C-8D5B-C3BA43672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539" y="2922312"/>
            <a:ext cx="511175" cy="6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Picture 12" descr="Bob">
            <a:extLst>
              <a:ext uri="{FF2B5EF4-FFF2-40B4-BE49-F238E27FC236}">
                <a16:creationId xmlns:a16="http://schemas.microsoft.com/office/drawing/2014/main" id="{C0216B91-AA56-D447-82C5-145B19963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291" y="2939774"/>
            <a:ext cx="665162" cy="677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 name="Text Box 30">
            <a:extLst>
              <a:ext uri="{FF2B5EF4-FFF2-40B4-BE49-F238E27FC236}">
                <a16:creationId xmlns:a16="http://schemas.microsoft.com/office/drawing/2014/main" id="{E2514AB3-88CA-4541-9CE9-713B944F4B58}"/>
              </a:ext>
            </a:extLst>
          </p:cNvPr>
          <p:cNvSpPr txBox="1">
            <a:spLocks noChangeArrowheads="1"/>
          </p:cNvSpPr>
          <p:nvPr/>
        </p:nvSpPr>
        <p:spPr bwMode="auto">
          <a:xfrm>
            <a:off x="8491774" y="4134061"/>
            <a:ext cx="251222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a:solidFill>
                  <a:srgbClr val="C00000"/>
                </a:solidFill>
                <a:latin typeface="Arial" charset="0"/>
                <a:cs typeface="Arial" charset="0"/>
              </a:rPr>
              <a:t>m = PRIV</a:t>
            </a:r>
            <a:r>
              <a:rPr lang="en-US" baseline="-25000">
                <a:solidFill>
                  <a:srgbClr val="C00000"/>
                </a:solidFill>
                <a:latin typeface="Arial" charset="0"/>
                <a:cs typeface="Arial" charset="0"/>
              </a:rPr>
              <a:t>B</a:t>
            </a:r>
            <a:r>
              <a:rPr lang="en-US">
                <a:solidFill>
                  <a:srgbClr val="C00000"/>
                </a:solidFill>
                <a:latin typeface="Arial" charset="0"/>
                <a:cs typeface="Arial" charset="0"/>
              </a:rPr>
              <a:t>(PUB</a:t>
            </a:r>
            <a:r>
              <a:rPr lang="en-US" baseline="-25000">
                <a:solidFill>
                  <a:srgbClr val="C00000"/>
                </a:solidFill>
                <a:latin typeface="Arial" charset="0"/>
                <a:cs typeface="Arial" charset="0"/>
              </a:rPr>
              <a:t>B</a:t>
            </a:r>
            <a:r>
              <a:rPr lang="en-US">
                <a:solidFill>
                  <a:srgbClr val="C00000"/>
                </a:solidFill>
                <a:latin typeface="Arial" charset="0"/>
                <a:cs typeface="Arial" charset="0"/>
              </a:rPr>
              <a:t>(m)</a:t>
            </a:r>
            <a:endParaRPr lang="en-US" sz="2400">
              <a:solidFill>
                <a:srgbClr val="C00000"/>
              </a:solidFill>
              <a:latin typeface="Arial" charset="0"/>
              <a:cs typeface="Arial" charset="0"/>
            </a:endParaRPr>
          </a:p>
        </p:txBody>
      </p:sp>
      <p:sp>
        <p:nvSpPr>
          <p:cNvPr id="83" name="Text Box 6">
            <a:extLst>
              <a:ext uri="{FF2B5EF4-FFF2-40B4-BE49-F238E27FC236}">
                <a16:creationId xmlns:a16="http://schemas.microsoft.com/office/drawing/2014/main" id="{6CC01E21-09EC-DC40-8599-EEA1BC508605}"/>
              </a:ext>
            </a:extLst>
          </p:cNvPr>
          <p:cNvSpPr txBox="1">
            <a:spLocks noChangeArrowheads="1"/>
          </p:cNvSpPr>
          <p:nvPr/>
        </p:nvSpPr>
        <p:spPr bwMode="auto">
          <a:xfrm>
            <a:off x="8602043" y="3584964"/>
            <a:ext cx="12795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plaintext</a:t>
            </a:r>
          </a:p>
        </p:txBody>
      </p:sp>
      <p:sp>
        <p:nvSpPr>
          <p:cNvPr id="84" name="Rectangle 13">
            <a:extLst>
              <a:ext uri="{FF2B5EF4-FFF2-40B4-BE49-F238E27FC236}">
                <a16:creationId xmlns:a16="http://schemas.microsoft.com/office/drawing/2014/main" id="{889B7A33-37EE-4D46-B817-164D2D6B64D9}"/>
              </a:ext>
            </a:extLst>
          </p:cNvPr>
          <p:cNvSpPr>
            <a:spLocks noChangeArrowheads="1"/>
          </p:cNvSpPr>
          <p:nvPr/>
        </p:nvSpPr>
        <p:spPr bwMode="auto">
          <a:xfrm>
            <a:off x="3165891" y="3632411"/>
            <a:ext cx="1433513" cy="86042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a:cs typeface="Arial" charset="0"/>
            </a:endParaRPr>
          </a:p>
        </p:txBody>
      </p:sp>
      <p:sp>
        <p:nvSpPr>
          <p:cNvPr id="85" name="Text Box 14">
            <a:extLst>
              <a:ext uri="{FF2B5EF4-FFF2-40B4-BE49-F238E27FC236}">
                <a16:creationId xmlns:a16="http://schemas.microsoft.com/office/drawing/2014/main" id="{ECBBD5A2-07AE-1344-92CC-97064DC6F33D}"/>
              </a:ext>
            </a:extLst>
          </p:cNvPr>
          <p:cNvSpPr txBox="1">
            <a:spLocks noChangeArrowheads="1"/>
          </p:cNvSpPr>
          <p:nvPr/>
        </p:nvSpPr>
        <p:spPr bwMode="auto">
          <a:xfrm>
            <a:off x="3099216" y="3700674"/>
            <a:ext cx="1536700"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a:solidFill>
                  <a:schemeClr val="bg1"/>
                </a:solidFill>
                <a:latin typeface="+mn-lt"/>
                <a:cs typeface="Arial" charset="0"/>
              </a:rPr>
              <a:t>encryption</a:t>
            </a:r>
          </a:p>
          <a:p>
            <a:pPr algn="ctr">
              <a:lnSpc>
                <a:spcPct val="90000"/>
              </a:lnSpc>
            </a:pPr>
            <a:r>
              <a:rPr lang="en-US" sz="2400">
                <a:solidFill>
                  <a:schemeClr val="bg1"/>
                </a:solidFill>
                <a:latin typeface="+mn-lt"/>
                <a:cs typeface="Arial" charset="0"/>
              </a:rPr>
              <a:t>algorithm</a:t>
            </a:r>
          </a:p>
        </p:txBody>
      </p:sp>
      <p:sp>
        <p:nvSpPr>
          <p:cNvPr id="86" name="Rectangle 15">
            <a:extLst>
              <a:ext uri="{FF2B5EF4-FFF2-40B4-BE49-F238E27FC236}">
                <a16:creationId xmlns:a16="http://schemas.microsoft.com/office/drawing/2014/main" id="{60AEB48B-8CF1-8E42-A0B2-02C05B89BCA7}"/>
              </a:ext>
            </a:extLst>
          </p:cNvPr>
          <p:cNvSpPr>
            <a:spLocks noChangeArrowheads="1"/>
          </p:cNvSpPr>
          <p:nvPr/>
        </p:nvSpPr>
        <p:spPr bwMode="auto">
          <a:xfrm>
            <a:off x="6907628" y="3646699"/>
            <a:ext cx="1460500" cy="8540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a:cs typeface="Arial" charset="0"/>
            </a:endParaRPr>
          </a:p>
        </p:txBody>
      </p:sp>
      <p:sp>
        <p:nvSpPr>
          <p:cNvPr id="87" name="Text Box 16">
            <a:extLst>
              <a:ext uri="{FF2B5EF4-FFF2-40B4-BE49-F238E27FC236}">
                <a16:creationId xmlns:a16="http://schemas.microsoft.com/office/drawing/2014/main" id="{638D795E-2C6D-CB48-9019-7A6554CD359D}"/>
              </a:ext>
            </a:extLst>
          </p:cNvPr>
          <p:cNvSpPr txBox="1">
            <a:spLocks noChangeArrowheads="1"/>
          </p:cNvSpPr>
          <p:nvPr/>
        </p:nvSpPr>
        <p:spPr bwMode="auto">
          <a:xfrm>
            <a:off x="6834603" y="3711786"/>
            <a:ext cx="1604963" cy="757238"/>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a:solidFill>
                  <a:schemeClr val="bg1"/>
                </a:solidFill>
                <a:latin typeface="+mn-lt"/>
                <a:cs typeface="Arial" charset="0"/>
              </a:rPr>
              <a:t>decryption </a:t>
            </a:r>
          </a:p>
          <a:p>
            <a:pPr algn="ctr">
              <a:lnSpc>
                <a:spcPct val="90000"/>
              </a:lnSpc>
            </a:pPr>
            <a:r>
              <a:rPr lang="en-US" sz="2400">
                <a:solidFill>
                  <a:schemeClr val="bg1"/>
                </a:solidFill>
                <a:latin typeface="+mn-lt"/>
                <a:cs typeface="Arial" charset="0"/>
              </a:rPr>
              <a:t>algorithm</a:t>
            </a:r>
          </a:p>
        </p:txBody>
      </p:sp>
      <p:cxnSp>
        <p:nvCxnSpPr>
          <p:cNvPr id="88" name="Straight Arrow Connector 87">
            <a:extLst>
              <a:ext uri="{FF2B5EF4-FFF2-40B4-BE49-F238E27FC236}">
                <a16:creationId xmlns:a16="http://schemas.microsoft.com/office/drawing/2014/main" id="{9426637B-377D-7B4D-99F1-F721A3FF4606}"/>
              </a:ext>
            </a:extLst>
          </p:cNvPr>
          <p:cNvCxnSpPr/>
          <p:nvPr/>
        </p:nvCxnSpPr>
        <p:spPr>
          <a:xfrm>
            <a:off x="2213570" y="4085002"/>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108EBEE-85B2-AD4A-ACE2-254B3FCAB316}"/>
              </a:ext>
            </a:extLst>
          </p:cNvPr>
          <p:cNvCxnSpPr/>
          <p:nvPr/>
        </p:nvCxnSpPr>
        <p:spPr>
          <a:xfrm>
            <a:off x="8488474" y="4065124"/>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AA03BC1-BA79-2B42-9CE7-DBF51217C896}"/>
              </a:ext>
            </a:extLst>
          </p:cNvPr>
          <p:cNvCxnSpPr>
            <a:cxnSpLocks/>
          </p:cNvCxnSpPr>
          <p:nvPr/>
        </p:nvCxnSpPr>
        <p:spPr>
          <a:xfrm>
            <a:off x="4683168" y="4030613"/>
            <a:ext cx="21729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00A1163E-E166-654E-B7B1-EF42611270BE}"/>
              </a:ext>
            </a:extLst>
          </p:cNvPr>
          <p:cNvGrpSpPr/>
          <p:nvPr/>
        </p:nvGrpSpPr>
        <p:grpSpPr>
          <a:xfrm>
            <a:off x="4967149" y="3589893"/>
            <a:ext cx="1455738" cy="975739"/>
            <a:chOff x="4967149" y="3589893"/>
            <a:chExt cx="1455738" cy="975739"/>
          </a:xfrm>
        </p:grpSpPr>
        <p:sp>
          <p:nvSpPr>
            <p:cNvPr id="63" name="Text Box 18">
              <a:extLst>
                <a:ext uri="{FF2B5EF4-FFF2-40B4-BE49-F238E27FC236}">
                  <a16:creationId xmlns:a16="http://schemas.microsoft.com/office/drawing/2014/main" id="{6A92BBF9-E8F3-DF4A-ADAE-98CEF3966B61}"/>
                </a:ext>
              </a:extLst>
            </p:cNvPr>
            <p:cNvSpPr txBox="1">
              <a:spLocks noChangeArrowheads="1"/>
            </p:cNvSpPr>
            <p:nvPr/>
          </p:nvSpPr>
          <p:spPr bwMode="auto">
            <a:xfrm>
              <a:off x="4997489" y="4103967"/>
              <a:ext cx="14157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400">
                  <a:solidFill>
                    <a:srgbClr val="C00000"/>
                  </a:solidFill>
                  <a:latin typeface="Arial" charset="0"/>
                  <a:cs typeface="Arial" charset="0"/>
                </a:rPr>
                <a:t>PUB</a:t>
              </a:r>
              <a:r>
                <a:rPr lang="en-US" sz="2400" baseline="-25000">
                  <a:solidFill>
                    <a:srgbClr val="C00000"/>
                  </a:solidFill>
                  <a:latin typeface="Arial" charset="0"/>
                  <a:cs typeface="Arial" charset="0"/>
                </a:rPr>
                <a:t>B</a:t>
              </a:r>
              <a:r>
                <a:rPr lang="en-US" sz="2400">
                  <a:solidFill>
                    <a:srgbClr val="C00000"/>
                  </a:solidFill>
                  <a:latin typeface="Arial" charset="0"/>
                  <a:cs typeface="Arial" charset="0"/>
                </a:rPr>
                <a:t>(m)</a:t>
              </a:r>
            </a:p>
          </p:txBody>
        </p:sp>
        <p:sp>
          <p:nvSpPr>
            <p:cNvPr id="91" name="Text Box 7">
              <a:extLst>
                <a:ext uri="{FF2B5EF4-FFF2-40B4-BE49-F238E27FC236}">
                  <a16:creationId xmlns:a16="http://schemas.microsoft.com/office/drawing/2014/main" id="{D5A73CC5-A226-834C-9D98-B404C12AFAEF}"/>
                </a:ext>
              </a:extLst>
            </p:cNvPr>
            <p:cNvSpPr txBox="1">
              <a:spLocks noChangeArrowheads="1"/>
            </p:cNvSpPr>
            <p:nvPr/>
          </p:nvSpPr>
          <p:spPr bwMode="auto">
            <a:xfrm>
              <a:off x="4967149" y="3589893"/>
              <a:ext cx="1455738" cy="461963"/>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C00000"/>
                  </a:solidFill>
                  <a:latin typeface="+mn-lt"/>
                  <a:cs typeface="Arial" charset="0"/>
                </a:rPr>
                <a:t>ciphertext</a:t>
              </a:r>
            </a:p>
          </p:txBody>
        </p:sp>
      </p:grpSp>
      <p:sp>
        <p:nvSpPr>
          <p:cNvPr id="94" name="Text Box 3">
            <a:extLst>
              <a:ext uri="{FF2B5EF4-FFF2-40B4-BE49-F238E27FC236}">
                <a16:creationId xmlns:a16="http://schemas.microsoft.com/office/drawing/2014/main" id="{A06E7808-C2D2-D044-B709-E24B5275C3C4}"/>
              </a:ext>
            </a:extLst>
          </p:cNvPr>
          <p:cNvSpPr txBox="1">
            <a:spLocks noChangeArrowheads="1"/>
          </p:cNvSpPr>
          <p:nvPr/>
        </p:nvSpPr>
        <p:spPr bwMode="auto">
          <a:xfrm>
            <a:off x="1322224" y="3626817"/>
            <a:ext cx="1661032" cy="830997"/>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C00000"/>
                </a:solidFill>
                <a:effectLst/>
                <a:uLnTx/>
                <a:uFillTx/>
                <a:latin typeface="+mn-lt"/>
                <a:ea typeface="ＭＳ Ｐゴシック" charset="0"/>
                <a:cs typeface="Arial" charset="0"/>
              </a:rPr>
              <a:t>plaintext</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C00000"/>
                </a:solidFill>
                <a:effectLst/>
                <a:uLnTx/>
                <a:uFillTx/>
                <a:latin typeface="+mn-lt"/>
                <a:ea typeface="ＭＳ Ｐゴシック" charset="0"/>
                <a:cs typeface="Arial" charset="0"/>
              </a:rPr>
              <a:t>message, m</a:t>
            </a:r>
          </a:p>
        </p:txBody>
      </p:sp>
      <p:grpSp>
        <p:nvGrpSpPr>
          <p:cNvPr id="106" name="Group 105">
            <a:extLst>
              <a:ext uri="{FF2B5EF4-FFF2-40B4-BE49-F238E27FC236}">
                <a16:creationId xmlns:a16="http://schemas.microsoft.com/office/drawing/2014/main" id="{C1E97B71-D008-454C-9F25-22FF4C7E0BB4}"/>
              </a:ext>
            </a:extLst>
          </p:cNvPr>
          <p:cNvGrpSpPr/>
          <p:nvPr/>
        </p:nvGrpSpPr>
        <p:grpSpPr>
          <a:xfrm>
            <a:off x="4104379" y="1598953"/>
            <a:ext cx="7026684" cy="1952630"/>
            <a:chOff x="4104379" y="1598953"/>
            <a:chExt cx="7026684" cy="1952630"/>
          </a:xfrm>
        </p:grpSpPr>
        <p:pic>
          <p:nvPicPr>
            <p:cNvPr id="60" name="Picture 15" descr="BS00768_[1]">
              <a:extLst>
                <a:ext uri="{FF2B5EF4-FFF2-40B4-BE49-F238E27FC236}">
                  <a16:creationId xmlns:a16="http://schemas.microsoft.com/office/drawing/2014/main" id="{2560A757-A38F-AC4E-B091-353015A35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6934543" y="1680887"/>
              <a:ext cx="458787" cy="23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4" name="Group 103">
              <a:extLst>
                <a:ext uri="{FF2B5EF4-FFF2-40B4-BE49-F238E27FC236}">
                  <a16:creationId xmlns:a16="http://schemas.microsoft.com/office/drawing/2014/main" id="{45947757-0EAA-384F-AF69-755E3F48343B}"/>
                </a:ext>
              </a:extLst>
            </p:cNvPr>
            <p:cNvGrpSpPr/>
            <p:nvPr/>
          </p:nvGrpSpPr>
          <p:grpSpPr>
            <a:xfrm>
              <a:off x="4104379" y="1598953"/>
              <a:ext cx="7026684" cy="1952630"/>
              <a:chOff x="4104379" y="1598953"/>
              <a:chExt cx="7026684" cy="1952630"/>
            </a:xfrm>
          </p:grpSpPr>
          <p:sp>
            <p:nvSpPr>
              <p:cNvPr id="56" name="Text Box 11">
                <a:extLst>
                  <a:ext uri="{FF2B5EF4-FFF2-40B4-BE49-F238E27FC236}">
                    <a16:creationId xmlns:a16="http://schemas.microsoft.com/office/drawing/2014/main" id="{EC4974E1-78D0-CA46-A1E0-4780A77AB36D}"/>
                  </a:ext>
                </a:extLst>
              </p:cNvPr>
              <p:cNvSpPr txBox="1">
                <a:spLocks noChangeArrowheads="1"/>
              </p:cNvSpPr>
              <p:nvPr/>
            </p:nvSpPr>
            <p:spPr bwMode="auto">
              <a:xfrm>
                <a:off x="8394627" y="1598953"/>
                <a:ext cx="2736436" cy="46166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mn-lt"/>
                    <a:ea typeface="ＭＳ Ｐゴシック" charset="0"/>
                    <a:cs typeface="Arial" charset="0"/>
                  </a:rPr>
                  <a:t>Bob</a:t>
                </a:r>
                <a:r>
                  <a:rPr lang="en-US" sz="2400" kern="0">
                    <a:solidFill>
                      <a:srgbClr val="000000"/>
                    </a:solidFill>
                    <a:latin typeface="+mn-lt"/>
                    <a:cs typeface="Arial" charset="0"/>
                  </a:rPr>
                  <a:t>’</a:t>
                </a:r>
                <a:r>
                  <a:rPr kumimoji="0" lang="en-US" altLang="ja-JP" sz="2400" b="0" i="0" u="none" strike="noStrike" kern="0" cap="none" spc="0" normalizeH="0" baseline="0" noProof="0">
                    <a:ln>
                      <a:noFill/>
                    </a:ln>
                    <a:solidFill>
                      <a:srgbClr val="000000"/>
                    </a:solidFill>
                    <a:effectLst/>
                    <a:uLnTx/>
                    <a:uFillTx/>
                    <a:latin typeface="+mn-lt"/>
                    <a:ea typeface="ＭＳ Ｐゴシック" charset="0"/>
                    <a:cs typeface="Arial" charset="0"/>
                  </a:rPr>
                  <a:t>s </a:t>
                </a:r>
                <a:r>
                  <a:rPr kumimoji="0" lang="en-US" altLang="ja-JP" sz="2400" b="0" i="1" strike="noStrike" kern="0" cap="none" spc="0" normalizeH="0" baseline="0" noProof="0">
                    <a:ln>
                      <a:noFill/>
                    </a:ln>
                    <a:solidFill>
                      <a:srgbClr val="C00000"/>
                    </a:solidFill>
                    <a:effectLst/>
                    <a:uLnTx/>
                    <a:uFillTx/>
                    <a:latin typeface="+mn-lt"/>
                    <a:ea typeface="ＭＳ Ｐゴシック" charset="0"/>
                    <a:cs typeface="Arial" charset="0"/>
                  </a:rPr>
                  <a:t>public</a:t>
                </a:r>
                <a:r>
                  <a:rPr kumimoji="0" lang="en-US" sz="2400" b="0" i="0" u="none" strike="noStrike" kern="0" cap="none" spc="0" normalizeH="0" baseline="0" noProof="0">
                    <a:ln>
                      <a:noFill/>
                    </a:ln>
                    <a:solidFill>
                      <a:srgbClr val="000000"/>
                    </a:solidFill>
                    <a:effectLst/>
                    <a:uLnTx/>
                    <a:uFillTx/>
                    <a:latin typeface="+mn-lt"/>
                    <a:ea typeface="ＭＳ Ｐゴシック" charset="0"/>
                    <a:cs typeface="Arial" charset="0"/>
                  </a:rPr>
                  <a:t> key </a:t>
                </a:r>
              </a:p>
            </p:txBody>
          </p:sp>
          <p:cxnSp>
            <p:nvCxnSpPr>
              <p:cNvPr id="4" name="Straight Arrow Connector 3">
                <a:extLst>
                  <a:ext uri="{FF2B5EF4-FFF2-40B4-BE49-F238E27FC236}">
                    <a16:creationId xmlns:a16="http://schemas.microsoft.com/office/drawing/2014/main" id="{70DAC614-E588-2544-93E7-C7BF64B0D197}"/>
                  </a:ext>
                </a:extLst>
              </p:cNvPr>
              <p:cNvCxnSpPr>
                <a:cxnSpLocks/>
              </p:cNvCxnSpPr>
              <p:nvPr/>
            </p:nvCxnSpPr>
            <p:spPr>
              <a:xfrm>
                <a:off x="4115146" y="1800985"/>
                <a:ext cx="19532" cy="1750598"/>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1B6B11D-ECAA-4143-AB7E-D47E640789E1}"/>
                  </a:ext>
                </a:extLst>
              </p:cNvPr>
              <p:cNvCxnSpPr>
                <a:cxnSpLocks/>
              </p:cNvCxnSpPr>
              <p:nvPr/>
            </p:nvCxnSpPr>
            <p:spPr>
              <a:xfrm flipH="1">
                <a:off x="4104379" y="1804781"/>
                <a:ext cx="2654230" cy="0"/>
              </a:xfrm>
              <a:prstGeom prst="straightConnector1">
                <a:avLst/>
              </a:prstGeom>
              <a:ln w="285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A1CBC244-80B9-8045-8AAB-052208AAFCAF}"/>
              </a:ext>
            </a:extLst>
          </p:cNvPr>
          <p:cNvGrpSpPr/>
          <p:nvPr/>
        </p:nvGrpSpPr>
        <p:grpSpPr>
          <a:xfrm>
            <a:off x="6971125" y="2200379"/>
            <a:ext cx="4626789" cy="1351203"/>
            <a:chOff x="6971125" y="2200379"/>
            <a:chExt cx="4626789" cy="1351203"/>
          </a:xfrm>
        </p:grpSpPr>
        <p:sp>
          <p:nvSpPr>
            <p:cNvPr id="69" name="Text Box 24">
              <a:extLst>
                <a:ext uri="{FF2B5EF4-FFF2-40B4-BE49-F238E27FC236}">
                  <a16:creationId xmlns:a16="http://schemas.microsoft.com/office/drawing/2014/main" id="{10A72390-FCE4-7743-B879-430BA64CF0E4}"/>
                </a:ext>
              </a:extLst>
            </p:cNvPr>
            <p:cNvSpPr txBox="1">
              <a:spLocks noChangeArrowheads="1"/>
            </p:cNvSpPr>
            <p:nvPr/>
          </p:nvSpPr>
          <p:spPr bwMode="auto">
            <a:xfrm>
              <a:off x="8434230" y="2200379"/>
              <a:ext cx="3163684" cy="46166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mn-lt"/>
                  <a:ea typeface="ＭＳ Ｐゴシック" charset="0"/>
                  <a:cs typeface="Arial" charset="0"/>
                </a:rPr>
                <a:t>Bob</a:t>
              </a:r>
              <a:r>
                <a:rPr kumimoji="0" lang="en-US" altLang="ja-JP" sz="2400" b="0" i="0" u="none" strike="noStrike" kern="0" cap="none" spc="0" normalizeH="0" baseline="0" noProof="0">
                  <a:ln>
                    <a:noFill/>
                  </a:ln>
                  <a:solidFill>
                    <a:srgbClr val="000000"/>
                  </a:solidFill>
                  <a:effectLst/>
                  <a:uLnTx/>
                  <a:uFillTx/>
                  <a:latin typeface="+mn-lt"/>
                  <a:ea typeface="ＭＳ Ｐゴシック" charset="0"/>
                  <a:cs typeface="Arial" charset="0"/>
                </a:rPr>
                <a:t>’s </a:t>
              </a:r>
              <a:r>
                <a:rPr kumimoji="0" lang="en-US" altLang="ja-JP" sz="2400" b="0" i="1" strike="noStrike" kern="0" cap="none" spc="0" normalizeH="0" baseline="0" noProof="0">
                  <a:ln>
                    <a:noFill/>
                  </a:ln>
                  <a:solidFill>
                    <a:srgbClr val="C00000"/>
                  </a:solidFill>
                  <a:effectLst/>
                  <a:uLnTx/>
                  <a:uFillTx/>
                  <a:latin typeface="+mn-lt"/>
                  <a:ea typeface="ＭＳ Ｐゴシック" charset="0"/>
                  <a:cs typeface="Arial" charset="0"/>
                </a:rPr>
                <a:t>private</a:t>
              </a:r>
              <a:r>
                <a:rPr kumimoji="0" lang="en-US" sz="2400" b="0" i="0" u="none" strike="noStrike" kern="0" cap="none" spc="0" normalizeH="0" baseline="0" noProof="0">
                  <a:ln>
                    <a:noFill/>
                  </a:ln>
                  <a:solidFill>
                    <a:srgbClr val="000000"/>
                  </a:solidFill>
                  <a:effectLst/>
                  <a:uLnTx/>
                  <a:uFillTx/>
                  <a:latin typeface="+mn-lt"/>
                  <a:ea typeface="ＭＳ Ｐゴシック" charset="0"/>
                  <a:cs typeface="Arial" charset="0"/>
                </a:rPr>
                <a:t> key </a:t>
              </a:r>
            </a:p>
          </p:txBody>
        </p:sp>
        <p:pic>
          <p:nvPicPr>
            <p:cNvPr id="70" name="Picture 25" descr="BS00768_[1]">
              <a:extLst>
                <a:ext uri="{FF2B5EF4-FFF2-40B4-BE49-F238E27FC236}">
                  <a16:creationId xmlns:a16="http://schemas.microsoft.com/office/drawing/2014/main" id="{E5AF231D-A446-4C40-90CA-324AE831D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6971125" y="2340735"/>
              <a:ext cx="542925" cy="279400"/>
            </a:xfrm>
            <a:prstGeom prst="rect">
              <a:avLst/>
            </a:prstGeom>
            <a:solidFill>
              <a:schemeClr val="accent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0" name="Straight Arrow Connector 99">
              <a:extLst>
                <a:ext uri="{FF2B5EF4-FFF2-40B4-BE49-F238E27FC236}">
                  <a16:creationId xmlns:a16="http://schemas.microsoft.com/office/drawing/2014/main" id="{6633644F-66D9-7E4F-AA09-88F31F1C5629}"/>
                </a:ext>
              </a:extLst>
            </p:cNvPr>
            <p:cNvCxnSpPr>
              <a:cxnSpLocks/>
            </p:cNvCxnSpPr>
            <p:nvPr/>
          </p:nvCxnSpPr>
          <p:spPr>
            <a:xfrm>
              <a:off x="7075344" y="2729947"/>
              <a:ext cx="0" cy="82163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52C8602-8830-195F-5CE1-3C55E783563A}"/>
              </a:ext>
            </a:extLst>
          </p:cNvPr>
          <p:cNvSpPr txBox="1"/>
          <p:nvPr/>
        </p:nvSpPr>
        <p:spPr>
          <a:xfrm>
            <a:off x="1782501" y="5254906"/>
            <a:ext cx="9531790" cy="523220"/>
          </a:xfrm>
          <a:prstGeom prst="rect">
            <a:avLst/>
          </a:prstGeom>
          <a:noFill/>
        </p:spPr>
        <p:txBody>
          <a:bodyPr wrap="square" rtlCol="0">
            <a:spAutoFit/>
          </a:bodyPr>
          <a:lstStyle/>
          <a:p>
            <a:r>
              <a:rPr lang="en-US" sz="2800" err="1"/>
              <a:t>Cheia</a:t>
            </a:r>
            <a:r>
              <a:rPr lang="en-US" sz="2800"/>
              <a:t> publica PUB</a:t>
            </a:r>
            <a:r>
              <a:rPr lang="en-US" sz="2800" baseline="-25000"/>
              <a:t>B </a:t>
            </a:r>
            <a:r>
              <a:rPr lang="en-US" sz="2800"/>
              <a:t>se publica pe Internet … in locuri sigure! </a:t>
            </a:r>
          </a:p>
        </p:txBody>
      </p:sp>
      <p:sp>
        <p:nvSpPr>
          <p:cNvPr id="11" name="TextBox 10">
            <a:extLst>
              <a:ext uri="{FF2B5EF4-FFF2-40B4-BE49-F238E27FC236}">
                <a16:creationId xmlns:a16="http://schemas.microsoft.com/office/drawing/2014/main" id="{01FE8777-8724-891C-1D67-E1A8656EFDEF}"/>
              </a:ext>
            </a:extLst>
          </p:cNvPr>
          <p:cNvSpPr txBox="1"/>
          <p:nvPr/>
        </p:nvSpPr>
        <p:spPr>
          <a:xfrm>
            <a:off x="7431281" y="1548654"/>
            <a:ext cx="1162122" cy="461665"/>
          </a:xfrm>
          <a:prstGeom prst="rect">
            <a:avLst/>
          </a:prstGeom>
          <a:noFill/>
        </p:spPr>
        <p:txBody>
          <a:bodyPr wrap="square" rtlCol="0">
            <a:spAutoFit/>
          </a:bodyPr>
          <a:lstStyle/>
          <a:p>
            <a:r>
              <a:rPr lang="en-US" sz="2400">
                <a:solidFill>
                  <a:srgbClr val="C00000"/>
                </a:solidFill>
              </a:rPr>
              <a:t>PUB </a:t>
            </a:r>
            <a:r>
              <a:rPr lang="en-US" sz="2400" baseline="-25000">
                <a:solidFill>
                  <a:srgbClr val="C00000"/>
                </a:solidFill>
              </a:rPr>
              <a:t>B</a:t>
            </a:r>
          </a:p>
        </p:txBody>
      </p:sp>
      <p:sp>
        <p:nvSpPr>
          <p:cNvPr id="12" name="TextBox 11">
            <a:extLst>
              <a:ext uri="{FF2B5EF4-FFF2-40B4-BE49-F238E27FC236}">
                <a16:creationId xmlns:a16="http://schemas.microsoft.com/office/drawing/2014/main" id="{C343D2EF-4FAD-2718-2262-F178B4596F3D}"/>
              </a:ext>
            </a:extLst>
          </p:cNvPr>
          <p:cNvSpPr txBox="1"/>
          <p:nvPr/>
        </p:nvSpPr>
        <p:spPr>
          <a:xfrm>
            <a:off x="7494411" y="2206213"/>
            <a:ext cx="1162122" cy="461665"/>
          </a:xfrm>
          <a:prstGeom prst="rect">
            <a:avLst/>
          </a:prstGeom>
          <a:noFill/>
        </p:spPr>
        <p:txBody>
          <a:bodyPr wrap="square" rtlCol="0">
            <a:spAutoFit/>
          </a:bodyPr>
          <a:lstStyle/>
          <a:p>
            <a:r>
              <a:rPr lang="en-US" sz="2400">
                <a:solidFill>
                  <a:srgbClr val="C00000"/>
                </a:solidFill>
              </a:rPr>
              <a:t>PRIV</a:t>
            </a:r>
            <a:r>
              <a:rPr lang="en-US" sz="2400" baseline="-25000">
                <a:solidFill>
                  <a:srgbClr val="C00000"/>
                </a:solidFill>
              </a:rPr>
              <a:t>B</a:t>
            </a:r>
          </a:p>
        </p:txBody>
      </p:sp>
    </p:spTree>
    <p:extLst>
      <p:ext uri="{BB962C8B-B14F-4D97-AF65-F5344CB8AC3E}">
        <p14:creationId xmlns:p14="http://schemas.microsoft.com/office/powerpoint/2010/main" val="3364260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dissolv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dissolv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dissolve">
                                      <p:cBhvr>
                                        <p:cTn id="1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000"/>
              <a:t>Public Key Encryption Algorithms</a:t>
            </a:r>
            <a:endParaRPr lang="en-US" sz="4000"/>
          </a:p>
        </p:txBody>
      </p:sp>
      <p:sp>
        <p:nvSpPr>
          <p:cNvPr id="54" name="Text Box 11">
            <a:extLst>
              <a:ext uri="{FF2B5EF4-FFF2-40B4-BE49-F238E27FC236}">
                <a16:creationId xmlns:a16="http://schemas.microsoft.com/office/drawing/2014/main" id="{68E03A47-9B3A-794E-BFF5-44DDE4859D40}"/>
              </a:ext>
            </a:extLst>
          </p:cNvPr>
          <p:cNvSpPr txBox="1">
            <a:spLocks noChangeArrowheads="1"/>
          </p:cNvSpPr>
          <p:nvPr/>
        </p:nvSpPr>
        <p:spPr bwMode="auto">
          <a:xfrm>
            <a:off x="1670780" y="1419225"/>
            <a:ext cx="238558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a:latin typeface="Arial" panose="020B0604020202020204" pitchFamily="34" charset="0"/>
                <a:cs typeface="Arial" panose="020B0604020202020204" pitchFamily="34" charset="0"/>
              </a:rPr>
              <a:t>requirements:</a:t>
            </a:r>
            <a:endParaRPr lang="en-US" sz="2400">
              <a:latin typeface="Arial" panose="020B0604020202020204" pitchFamily="34" charset="0"/>
              <a:cs typeface="Arial" panose="020B0604020202020204" pitchFamily="34" charset="0"/>
            </a:endParaRPr>
          </a:p>
        </p:txBody>
      </p:sp>
      <p:sp>
        <p:nvSpPr>
          <p:cNvPr id="81" name="Text Box 18">
            <a:extLst>
              <a:ext uri="{FF2B5EF4-FFF2-40B4-BE49-F238E27FC236}">
                <a16:creationId xmlns:a16="http://schemas.microsoft.com/office/drawing/2014/main" id="{16426DFD-7F5D-9146-B5B8-6BE82E3AC606}"/>
              </a:ext>
            </a:extLst>
          </p:cNvPr>
          <p:cNvSpPr txBox="1">
            <a:spLocks noChangeArrowheads="1"/>
          </p:cNvSpPr>
          <p:nvPr/>
        </p:nvSpPr>
        <p:spPr bwMode="auto">
          <a:xfrm>
            <a:off x="2379339" y="5138599"/>
            <a:ext cx="675422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a:solidFill>
                  <a:srgbClr val="C00000"/>
                </a:solidFill>
                <a:latin typeface="Arial" panose="020B0604020202020204" pitchFamily="34" charset="0"/>
                <a:cs typeface="Arial" panose="020B0604020202020204" pitchFamily="34" charset="0"/>
              </a:rPr>
              <a:t>RSA: </a:t>
            </a:r>
            <a:r>
              <a:rPr lang="en-US" sz="2800">
                <a:latin typeface="Arial" panose="020B0604020202020204" pitchFamily="34" charset="0"/>
                <a:cs typeface="Arial" panose="020B0604020202020204" pitchFamily="34" charset="0"/>
              </a:rPr>
              <a:t>Rivest, Shamir, Adleman algorithm</a:t>
            </a:r>
            <a:endParaRPr lang="en-US" sz="240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71C51F8-6912-1D42-B41F-94408FFBF31D}"/>
              </a:ext>
            </a:extLst>
          </p:cNvPr>
          <p:cNvGrpSpPr/>
          <p:nvPr/>
        </p:nvGrpSpPr>
        <p:grpSpPr>
          <a:xfrm>
            <a:off x="2577340" y="2179085"/>
            <a:ext cx="9250865" cy="777661"/>
            <a:chOff x="2577341" y="2179085"/>
            <a:chExt cx="9078504" cy="777661"/>
          </a:xfrm>
        </p:grpSpPr>
        <p:sp>
          <p:nvSpPr>
            <p:cNvPr id="55" name="Oval 13">
              <a:extLst>
                <a:ext uri="{FF2B5EF4-FFF2-40B4-BE49-F238E27FC236}">
                  <a16:creationId xmlns:a16="http://schemas.microsoft.com/office/drawing/2014/main" id="{8759335D-10E6-8E46-9BB4-AB2699D2E5F3}"/>
                </a:ext>
              </a:extLst>
            </p:cNvPr>
            <p:cNvSpPr>
              <a:spLocks noChangeArrowheads="1"/>
            </p:cNvSpPr>
            <p:nvPr/>
          </p:nvSpPr>
          <p:spPr bwMode="auto">
            <a:xfrm>
              <a:off x="2577341" y="2179085"/>
              <a:ext cx="552450" cy="517525"/>
            </a:xfrm>
            <a:prstGeom prst="ellipse">
              <a:avLst/>
            </a:prstGeom>
            <a:solidFill>
              <a:srgbClr val="FFFFFF"/>
            </a:solidFill>
            <a:ln w="34925">
              <a:solidFill>
                <a:srgbClr val="0012A0"/>
              </a:solidFill>
              <a:round/>
              <a:headEnd/>
              <a:tailEnd/>
            </a:ln>
          </p:spPr>
          <p:txBody>
            <a:bodyPr wrap="none" anchor="ctr"/>
            <a:lstStyle/>
            <a:p>
              <a:endParaRPr lang="en-US" sz="1600">
                <a:solidFill>
                  <a:srgbClr val="000099"/>
                </a:solidFill>
                <a:latin typeface="Arial" panose="020B0604020202020204" pitchFamily="34" charset="0"/>
                <a:cs typeface="Arial" panose="020B0604020202020204" pitchFamily="34" charset="0"/>
              </a:endParaRPr>
            </a:p>
          </p:txBody>
        </p:sp>
        <p:sp>
          <p:nvSpPr>
            <p:cNvPr id="58" name="Text Box 14">
              <a:extLst>
                <a:ext uri="{FF2B5EF4-FFF2-40B4-BE49-F238E27FC236}">
                  <a16:creationId xmlns:a16="http://schemas.microsoft.com/office/drawing/2014/main" id="{C92F4D5F-E3F2-414D-9260-894C3CB63397}"/>
                </a:ext>
              </a:extLst>
            </p:cNvPr>
            <p:cNvSpPr txBox="1">
              <a:spLocks noChangeArrowheads="1"/>
            </p:cNvSpPr>
            <p:nvPr/>
          </p:nvSpPr>
          <p:spPr bwMode="auto">
            <a:xfrm>
              <a:off x="2680378" y="2179085"/>
              <a:ext cx="34955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99"/>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0012A0"/>
                  </a:solidFill>
                  <a:latin typeface="Arial" panose="020B0604020202020204" pitchFamily="34" charset="0"/>
                  <a:cs typeface="Arial" panose="020B0604020202020204" pitchFamily="34" charset="0"/>
                </a:rPr>
                <a:t>1</a:t>
              </a:r>
              <a:endParaRPr lang="en-US">
                <a:solidFill>
                  <a:srgbClr val="0012A0"/>
                </a:solidFill>
                <a:latin typeface="Arial" panose="020B0604020202020204" pitchFamily="34" charset="0"/>
                <a:cs typeface="Arial" panose="020B0604020202020204" pitchFamily="34" charset="0"/>
              </a:endParaRPr>
            </a:p>
          </p:txBody>
        </p:sp>
        <p:sp>
          <p:nvSpPr>
            <p:cNvPr id="44" name="Rectangle 3">
              <a:extLst>
                <a:ext uri="{FF2B5EF4-FFF2-40B4-BE49-F238E27FC236}">
                  <a16:creationId xmlns:a16="http://schemas.microsoft.com/office/drawing/2014/main" id="{CA2DA16D-E37C-234A-A7B1-3797CF3FF0BC}"/>
                </a:ext>
              </a:extLst>
            </p:cNvPr>
            <p:cNvSpPr txBox="1">
              <a:spLocks noChangeArrowheads="1"/>
            </p:cNvSpPr>
            <p:nvPr/>
          </p:nvSpPr>
          <p:spPr>
            <a:xfrm>
              <a:off x="3089413" y="2182812"/>
              <a:ext cx="8566432" cy="7739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a:latin typeface="Arial" panose="020B0604020202020204" pitchFamily="34" charset="0"/>
                  <a:cs typeface="Arial" panose="020B0604020202020204" pitchFamily="34" charset="0"/>
                </a:rPr>
                <a:t>For a user A, we have PRIV</a:t>
              </a:r>
              <a:r>
                <a:rPr lang="en-US" baseline="-25000">
                  <a:latin typeface="Arial" panose="020B0604020202020204" pitchFamily="34" charset="0"/>
                  <a:cs typeface="Arial" panose="020B0604020202020204" pitchFamily="34" charset="0"/>
                </a:rPr>
                <a:t>A</a:t>
              </a:r>
              <a:r>
                <a:rPr lang="en-US">
                  <a:latin typeface="Arial" panose="020B0604020202020204" pitchFamily="34" charset="0"/>
                  <a:cs typeface="Arial" panose="020B0604020202020204" pitchFamily="34" charset="0"/>
                </a:rPr>
                <a:t>  and PUB</a:t>
              </a:r>
              <a:r>
                <a:rPr lang="en-US" baseline="-25000">
                  <a:latin typeface="Arial" panose="020B0604020202020204" pitchFamily="34" charset="0"/>
                  <a:cs typeface="Arial" panose="020B0604020202020204" pitchFamily="34" charset="0"/>
                </a:rPr>
                <a:t>A</a:t>
              </a:r>
              <a:r>
                <a:rPr lang="en-US">
                  <a:latin typeface="Arial" panose="020B0604020202020204" pitchFamily="34" charset="0"/>
                  <a:cs typeface="Arial" panose="020B0604020202020204" pitchFamily="34" charset="0"/>
                </a:rPr>
                <a:t> such that</a:t>
              </a:r>
            </a:p>
          </p:txBody>
        </p:sp>
      </p:grpSp>
      <p:grpSp>
        <p:nvGrpSpPr>
          <p:cNvPr id="6" name="Group 5">
            <a:extLst>
              <a:ext uri="{FF2B5EF4-FFF2-40B4-BE49-F238E27FC236}">
                <a16:creationId xmlns:a16="http://schemas.microsoft.com/office/drawing/2014/main" id="{8AB37BF4-ADC0-7C4A-B2EE-07083244021D}"/>
              </a:ext>
            </a:extLst>
          </p:cNvPr>
          <p:cNvGrpSpPr/>
          <p:nvPr/>
        </p:nvGrpSpPr>
        <p:grpSpPr>
          <a:xfrm>
            <a:off x="2571474" y="3741737"/>
            <a:ext cx="9084371" cy="696774"/>
            <a:chOff x="2571474" y="3741737"/>
            <a:chExt cx="8313754" cy="696774"/>
          </a:xfrm>
        </p:grpSpPr>
        <p:sp>
          <p:nvSpPr>
            <p:cNvPr id="50" name="Rectangle 8">
              <a:extLst>
                <a:ext uri="{FF2B5EF4-FFF2-40B4-BE49-F238E27FC236}">
                  <a16:creationId xmlns:a16="http://schemas.microsoft.com/office/drawing/2014/main" id="{58F91EC6-E6B4-924D-9AB5-CE96A06FA3F7}"/>
                </a:ext>
              </a:extLst>
            </p:cNvPr>
            <p:cNvSpPr>
              <a:spLocks noChangeArrowheads="1"/>
            </p:cNvSpPr>
            <p:nvPr/>
          </p:nvSpPr>
          <p:spPr bwMode="auto">
            <a:xfrm>
              <a:off x="3177898" y="3741737"/>
              <a:ext cx="7707330" cy="696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ZapfDingbats" charset="0"/>
                <a:buNone/>
              </a:pPr>
              <a:r>
                <a:rPr lang="en-US" sz="2800">
                  <a:latin typeface="Arial" panose="020B0604020202020204" pitchFamily="34" charset="0"/>
                  <a:cs typeface="Arial" panose="020B0604020202020204" pitchFamily="34" charset="0"/>
                </a:rPr>
                <a:t>given the public key </a:t>
              </a:r>
              <a:r>
                <a:rPr lang="en-US" sz="2800">
                  <a:solidFill>
                    <a:srgbClr val="C00000"/>
                  </a:solidFill>
                  <a:latin typeface="Arial" panose="020B0604020202020204" pitchFamily="34" charset="0"/>
                  <a:cs typeface="Arial" panose="020B0604020202020204" pitchFamily="34" charset="0"/>
                </a:rPr>
                <a:t>PUB</a:t>
              </a:r>
              <a:r>
                <a:rPr lang="en-US" sz="2800" baseline="-25000">
                  <a:solidFill>
                    <a:srgbClr val="C00000"/>
                  </a:solidFill>
                  <a:latin typeface="Arial" panose="020B0604020202020204" pitchFamily="34" charset="0"/>
                  <a:cs typeface="Arial" panose="020B0604020202020204" pitchFamily="34" charset="0"/>
                </a:rPr>
                <a:t>A</a:t>
              </a:r>
              <a:r>
                <a:rPr lang="en-US" sz="2800">
                  <a:latin typeface="Arial" panose="020B0604020202020204" pitchFamily="34" charset="0"/>
                  <a:cs typeface="Arial" panose="020B0604020202020204" pitchFamily="34" charset="0"/>
                </a:rPr>
                <a:t>, it should be </a:t>
              </a:r>
              <a:r>
                <a:rPr lang="en-US" sz="2800" b="1">
                  <a:latin typeface="Arial" panose="020B0604020202020204" pitchFamily="34" charset="0"/>
                  <a:cs typeface="Arial" panose="020B0604020202020204" pitchFamily="34" charset="0"/>
                </a:rPr>
                <a:t>impossible</a:t>
              </a:r>
              <a:r>
                <a:rPr lang="en-US" sz="2800">
                  <a:latin typeface="Arial" panose="020B0604020202020204" pitchFamily="34" charset="0"/>
                  <a:cs typeface="Arial" panose="020B0604020202020204" pitchFamily="34" charset="0"/>
                </a:rPr>
                <a:t> to compute the private key </a:t>
              </a:r>
              <a:r>
                <a:rPr lang="en-US" sz="2800">
                  <a:solidFill>
                    <a:srgbClr val="C00000"/>
                  </a:solidFill>
                  <a:latin typeface="Arial" panose="020B0604020202020204" pitchFamily="34" charset="0"/>
                  <a:cs typeface="Arial" panose="020B0604020202020204" pitchFamily="34" charset="0"/>
                </a:rPr>
                <a:t>PRIV</a:t>
              </a:r>
              <a:r>
                <a:rPr lang="en-US" sz="2800" baseline="-25000">
                  <a:solidFill>
                    <a:srgbClr val="C00000"/>
                  </a:solidFill>
                  <a:latin typeface="Arial" panose="020B0604020202020204" pitchFamily="34" charset="0"/>
                  <a:cs typeface="Arial" panose="020B0604020202020204" pitchFamily="34" charset="0"/>
                </a:rPr>
                <a:t>A</a:t>
              </a:r>
            </a:p>
          </p:txBody>
        </p:sp>
        <p:grpSp>
          <p:nvGrpSpPr>
            <p:cNvPr id="59" name="Group 15">
              <a:extLst>
                <a:ext uri="{FF2B5EF4-FFF2-40B4-BE49-F238E27FC236}">
                  <a16:creationId xmlns:a16="http://schemas.microsoft.com/office/drawing/2014/main" id="{755F3E15-FB06-3341-8DFF-070377E83654}"/>
                </a:ext>
              </a:extLst>
            </p:cNvPr>
            <p:cNvGrpSpPr>
              <a:grpSpLocks/>
            </p:cNvGrpSpPr>
            <p:nvPr/>
          </p:nvGrpSpPr>
          <p:grpSpPr bwMode="auto">
            <a:xfrm>
              <a:off x="2571474" y="3773624"/>
              <a:ext cx="552450" cy="520700"/>
              <a:chOff x="481" y="1776"/>
              <a:chExt cx="348" cy="328"/>
            </a:xfrm>
          </p:grpSpPr>
          <p:sp>
            <p:nvSpPr>
              <p:cNvPr id="61" name="Oval 16">
                <a:extLst>
                  <a:ext uri="{FF2B5EF4-FFF2-40B4-BE49-F238E27FC236}">
                    <a16:creationId xmlns:a16="http://schemas.microsoft.com/office/drawing/2014/main" id="{BB89F9D0-3AC7-ED46-8A4A-CD7D6525741E}"/>
                  </a:ext>
                </a:extLst>
              </p:cNvPr>
              <p:cNvSpPr>
                <a:spLocks noChangeArrowheads="1"/>
              </p:cNvSpPr>
              <p:nvPr/>
            </p:nvSpPr>
            <p:spPr bwMode="auto">
              <a:xfrm>
                <a:off x="481" y="1778"/>
                <a:ext cx="348" cy="326"/>
              </a:xfrm>
              <a:prstGeom prst="ellipse">
                <a:avLst/>
              </a:prstGeom>
              <a:solidFill>
                <a:srgbClr val="FFFFFF"/>
              </a:solidFill>
              <a:ln w="34925">
                <a:solidFill>
                  <a:srgbClr val="000099"/>
                </a:solidFill>
                <a:round/>
                <a:headEnd/>
                <a:tailEnd/>
              </a:ln>
            </p:spPr>
            <p:txBody>
              <a:bodyPr wrap="none" anchor="ctr"/>
              <a:lstStyle/>
              <a:p>
                <a:endParaRPr lang="en-US" sz="1600">
                  <a:solidFill>
                    <a:srgbClr val="000099"/>
                  </a:solidFill>
                  <a:latin typeface="Arial" panose="020B0604020202020204" pitchFamily="34" charset="0"/>
                  <a:cs typeface="Arial" panose="020B0604020202020204" pitchFamily="34" charset="0"/>
                </a:endParaRPr>
              </a:p>
            </p:txBody>
          </p:sp>
          <p:sp>
            <p:nvSpPr>
              <p:cNvPr id="80" name="Text Box 17">
                <a:extLst>
                  <a:ext uri="{FF2B5EF4-FFF2-40B4-BE49-F238E27FC236}">
                    <a16:creationId xmlns:a16="http://schemas.microsoft.com/office/drawing/2014/main" id="{3BA80475-B13A-DF44-A883-CCF63CDF220F}"/>
                  </a:ext>
                </a:extLst>
              </p:cNvPr>
              <p:cNvSpPr txBox="1">
                <a:spLocks noChangeArrowheads="1"/>
              </p:cNvSpPr>
              <p:nvPr/>
            </p:nvSpPr>
            <p:spPr bwMode="auto">
              <a:xfrm>
                <a:off x="565" y="1776"/>
                <a:ext cx="205"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99"/>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solidFill>
                      <a:srgbClr val="0012A0"/>
                    </a:solidFill>
                    <a:latin typeface="Arial" panose="020B0604020202020204" pitchFamily="34" charset="0"/>
                    <a:cs typeface="Arial" panose="020B0604020202020204" pitchFamily="34" charset="0"/>
                  </a:rPr>
                  <a:t>2</a:t>
                </a:r>
                <a:endParaRPr lang="en-US">
                  <a:solidFill>
                    <a:srgbClr val="0012A0"/>
                  </a:solidFill>
                  <a:latin typeface="Arial" panose="020B0604020202020204" pitchFamily="34" charset="0"/>
                  <a:cs typeface="Arial" panose="020B0604020202020204" pitchFamily="34" charset="0"/>
                </a:endParaRPr>
              </a:p>
            </p:txBody>
          </p:sp>
        </p:grpSp>
      </p:grpSp>
      <p:sp>
        <p:nvSpPr>
          <p:cNvPr id="7" name="Text Box 30">
            <a:extLst>
              <a:ext uri="{FF2B5EF4-FFF2-40B4-BE49-F238E27FC236}">
                <a16:creationId xmlns:a16="http://schemas.microsoft.com/office/drawing/2014/main" id="{185A1751-129E-B193-8593-0E44506EF22C}"/>
              </a:ext>
            </a:extLst>
          </p:cNvPr>
          <p:cNvSpPr txBox="1">
            <a:spLocks noChangeArrowheads="1"/>
          </p:cNvSpPr>
          <p:nvPr/>
        </p:nvSpPr>
        <p:spPr bwMode="auto">
          <a:xfrm>
            <a:off x="3811586" y="2890700"/>
            <a:ext cx="332591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400">
                <a:solidFill>
                  <a:srgbClr val="C00000"/>
                </a:solidFill>
                <a:latin typeface="Arial" panose="020B0604020202020204" pitchFamily="34" charset="0"/>
                <a:cs typeface="Arial" panose="020B0604020202020204" pitchFamily="34" charset="0"/>
              </a:rPr>
              <a:t>m = PRIV</a:t>
            </a:r>
            <a:r>
              <a:rPr lang="en-US" sz="2400" baseline="-25000">
                <a:solidFill>
                  <a:srgbClr val="C00000"/>
                </a:solidFill>
                <a:latin typeface="Arial" panose="020B0604020202020204" pitchFamily="34" charset="0"/>
                <a:cs typeface="Arial" panose="020B0604020202020204" pitchFamily="34" charset="0"/>
              </a:rPr>
              <a:t>A</a:t>
            </a:r>
            <a:r>
              <a:rPr lang="en-US" sz="2400">
                <a:solidFill>
                  <a:srgbClr val="C00000"/>
                </a:solidFill>
                <a:latin typeface="Arial" panose="020B0604020202020204" pitchFamily="34" charset="0"/>
                <a:cs typeface="Arial" panose="020B0604020202020204" pitchFamily="34" charset="0"/>
              </a:rPr>
              <a:t>  </a:t>
            </a:r>
            <a:r>
              <a:rPr lang="en-US" sz="2800">
                <a:solidFill>
                  <a:srgbClr val="C00000"/>
                </a:solidFill>
                <a:latin typeface="Arial" panose="020B0604020202020204" pitchFamily="34" charset="0"/>
                <a:cs typeface="Arial" panose="020B0604020202020204" pitchFamily="34" charset="0"/>
              </a:rPr>
              <a:t>(</a:t>
            </a:r>
            <a:r>
              <a:rPr lang="en-US" sz="2400">
                <a:solidFill>
                  <a:srgbClr val="C00000"/>
                </a:solidFill>
                <a:latin typeface="Arial" panose="020B0604020202020204" pitchFamily="34" charset="0"/>
                <a:cs typeface="Arial" panose="020B0604020202020204" pitchFamily="34" charset="0"/>
              </a:rPr>
              <a:t>PUB</a:t>
            </a:r>
            <a:r>
              <a:rPr lang="en-US" sz="2400" baseline="-25000">
                <a:solidFill>
                  <a:srgbClr val="C00000"/>
                </a:solidFill>
                <a:latin typeface="Arial" panose="020B0604020202020204" pitchFamily="34" charset="0"/>
                <a:cs typeface="Arial" panose="020B0604020202020204" pitchFamily="34" charset="0"/>
              </a:rPr>
              <a:t>A</a:t>
            </a:r>
            <a:r>
              <a:rPr lang="en-US" sz="2400">
                <a:solidFill>
                  <a:srgbClr val="C00000"/>
                </a:solidFill>
                <a:latin typeface="Arial" panose="020B0604020202020204" pitchFamily="34" charset="0"/>
                <a:cs typeface="Arial" panose="020B0604020202020204" pitchFamily="34" charset="0"/>
              </a:rPr>
              <a:t> (m)</a:t>
            </a:r>
            <a:r>
              <a:rPr lang="en-US" sz="2800">
                <a:solidFill>
                  <a:srgbClr val="C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4946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dissolve">
                                      <p:cBhvr>
                                        <p:cTn id="2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9D404-6ECB-594C-9267-136E0A353DAB}"/>
              </a:ext>
            </a:extLst>
          </p:cNvPr>
          <p:cNvSpPr>
            <a:spLocks noGrp="1"/>
          </p:cNvSpPr>
          <p:nvPr>
            <p:ph type="title"/>
          </p:nvPr>
        </p:nvSpPr>
        <p:spPr/>
        <p:txBody>
          <a:bodyPr>
            <a:normAutofit/>
          </a:bodyPr>
          <a:lstStyle/>
          <a:p>
            <a:r>
              <a:rPr lang="en-US">
                <a:latin typeface="Arial" panose="020B0604020202020204" pitchFamily="34" charset="0"/>
              </a:rPr>
              <a:t>Public Key Encryption: Matematica</a:t>
            </a:r>
          </a:p>
        </p:txBody>
      </p:sp>
      <p:sp>
        <p:nvSpPr>
          <p:cNvPr id="3" name="Content Placeholder 2">
            <a:extLst>
              <a:ext uri="{FF2B5EF4-FFF2-40B4-BE49-F238E27FC236}">
                <a16:creationId xmlns:a16="http://schemas.microsoft.com/office/drawing/2014/main" id="{B8D675A2-6B40-611A-5BDB-006FCA5E80C3}"/>
              </a:ext>
            </a:extLst>
          </p:cNvPr>
          <p:cNvSpPr>
            <a:spLocks noGrp="1"/>
          </p:cNvSpPr>
          <p:nvPr>
            <p:ph sz="half" idx="1"/>
          </p:nvPr>
        </p:nvSpPr>
        <p:spPr>
          <a:xfrm>
            <a:off x="762000" y="1660782"/>
            <a:ext cx="5334000" cy="4516181"/>
          </a:xfrm>
        </p:spPr>
        <p:txBody>
          <a:bodyPr>
            <a:normAutofit fontScale="92500" lnSpcReduction="10000"/>
          </a:bodyPr>
          <a:lstStyle/>
          <a:p>
            <a:pPr marL="0" indent="0">
              <a:buNone/>
            </a:pPr>
            <a:r>
              <a:rPr lang="en-US">
                <a:solidFill>
                  <a:srgbClr val="C00000"/>
                </a:solidFill>
              </a:rPr>
              <a:t>RSA (Rivest Shamir Adleman)</a:t>
            </a:r>
          </a:p>
          <a:p>
            <a:r>
              <a:rPr lang="en-US"/>
              <a:t>Se aleg </a:t>
            </a:r>
            <a:r>
              <a:rPr lang="en-US" err="1"/>
              <a:t>doua</a:t>
            </a:r>
            <a:r>
              <a:rPr lang="en-US"/>
              <a:t> numere prime mari p, q.  (fiecare de 1024 biti / ~308 cifre)</a:t>
            </a:r>
          </a:p>
          <a:p>
            <a:r>
              <a:rPr lang="en-US"/>
              <a:t>Se calculeaza </a:t>
            </a:r>
          </a:p>
          <a:p>
            <a:pPr lvl="1"/>
            <a:r>
              <a:rPr lang="en-US"/>
              <a:t>n = </a:t>
            </a:r>
            <a:r>
              <a:rPr lang="en-US" i="1"/>
              <a:t>p</a:t>
            </a:r>
            <a:r>
              <a:rPr lang="en-US"/>
              <a:t>*</a:t>
            </a:r>
            <a:r>
              <a:rPr lang="en-US" i="1"/>
              <a:t>q</a:t>
            </a:r>
            <a:r>
              <a:rPr lang="en-US"/>
              <a:t>,  </a:t>
            </a:r>
          </a:p>
          <a:p>
            <a:pPr lvl="1"/>
            <a:r>
              <a:rPr lang="en-US"/>
              <a:t>z = (</a:t>
            </a:r>
            <a:r>
              <a:rPr lang="en-US" i="1"/>
              <a:t>p</a:t>
            </a:r>
            <a:r>
              <a:rPr lang="en-US"/>
              <a:t>-1)(</a:t>
            </a:r>
            <a:r>
              <a:rPr lang="en-US" i="1"/>
              <a:t>q</a:t>
            </a:r>
            <a:r>
              <a:rPr lang="en-US"/>
              <a:t>-1)</a:t>
            </a:r>
          </a:p>
          <a:p>
            <a:r>
              <a:rPr lang="en-US"/>
              <a:t>Se alege </a:t>
            </a:r>
            <a:r>
              <a:rPr lang="en-US" sz="2800">
                <a:solidFill>
                  <a:srgbClr val="C00000"/>
                </a:solidFill>
              </a:rPr>
              <a:t>e</a:t>
            </a:r>
            <a:r>
              <a:rPr lang="en-US" sz="2800"/>
              <a:t>&lt;n, relativ prim cu z</a:t>
            </a:r>
            <a:r>
              <a:rPr lang="en-US" altLang="ja-JP" sz="2800"/>
              <a:t>.</a:t>
            </a:r>
          </a:p>
          <a:p>
            <a:r>
              <a:rPr lang="en-US"/>
              <a:t>Se alege</a:t>
            </a:r>
            <a:r>
              <a:rPr lang="en-US" sz="2800"/>
              <a:t> </a:t>
            </a:r>
            <a:r>
              <a:rPr lang="en-US" sz="2800">
                <a:solidFill>
                  <a:srgbClr val="C00000"/>
                </a:solidFill>
              </a:rPr>
              <a:t>d</a:t>
            </a:r>
            <a:r>
              <a:rPr lang="en-US">
                <a:solidFill>
                  <a:srgbClr val="C00000"/>
                </a:solidFill>
              </a:rPr>
              <a:t> </a:t>
            </a:r>
            <a:r>
              <a:rPr lang="en-US" sz="2800"/>
              <a:t>a.î. </a:t>
            </a:r>
            <a:r>
              <a:rPr lang="en-US" sz="2800" i="1"/>
              <a:t>e</a:t>
            </a:r>
            <a:r>
              <a:rPr lang="en-US" sz="2800"/>
              <a:t>*</a:t>
            </a:r>
            <a:r>
              <a:rPr lang="en-US" sz="2800" i="1"/>
              <a:t>d</a:t>
            </a:r>
            <a:r>
              <a:rPr lang="en-US" sz="2800"/>
              <a:t> </a:t>
            </a:r>
            <a:r>
              <a:rPr lang="en-US" sz="2800" u="sng"/>
              <a:t>mod</a:t>
            </a:r>
            <a:r>
              <a:rPr lang="en-US" sz="2800"/>
              <a:t> z </a:t>
            </a:r>
            <a:r>
              <a:rPr lang="en-US" sz="2800">
                <a:sym typeface="Symbol" panose="05050102010706020507" pitchFamily="18" charset="2"/>
              </a:rPr>
              <a:t> </a:t>
            </a:r>
            <a:r>
              <a:rPr lang="en-US" sz="2800"/>
              <a:t>1</a:t>
            </a:r>
          </a:p>
          <a:p>
            <a:r>
              <a:rPr lang="en-US"/>
              <a:t>Cheia publica </a:t>
            </a:r>
            <a:r>
              <a:rPr lang="en-US">
                <a:solidFill>
                  <a:srgbClr val="C00000"/>
                </a:solidFill>
              </a:rPr>
              <a:t>PUB = (n,e)</a:t>
            </a:r>
            <a:r>
              <a:rPr lang="en-US"/>
              <a:t> </a:t>
            </a:r>
          </a:p>
          <a:p>
            <a:r>
              <a:rPr lang="en-US"/>
              <a:t>Cheia privata </a:t>
            </a:r>
            <a:r>
              <a:rPr lang="en-US">
                <a:solidFill>
                  <a:srgbClr val="C00000"/>
                </a:solidFill>
              </a:rPr>
              <a:t>PRIV = (n,d)</a:t>
            </a:r>
            <a:r>
              <a:rPr lang="en-US"/>
              <a:t>.</a:t>
            </a:r>
          </a:p>
        </p:txBody>
      </p:sp>
      <p:sp>
        <p:nvSpPr>
          <p:cNvPr id="4" name="Content Placeholder 3">
            <a:extLst>
              <a:ext uri="{FF2B5EF4-FFF2-40B4-BE49-F238E27FC236}">
                <a16:creationId xmlns:a16="http://schemas.microsoft.com/office/drawing/2014/main" id="{3823920A-BADD-DDD1-1B50-2259418286E1}"/>
              </a:ext>
            </a:extLst>
          </p:cNvPr>
          <p:cNvSpPr>
            <a:spLocks noGrp="1"/>
          </p:cNvSpPr>
          <p:nvPr>
            <p:ph sz="half" idx="2"/>
          </p:nvPr>
        </p:nvSpPr>
        <p:spPr>
          <a:xfrm>
            <a:off x="6172200" y="1825625"/>
            <a:ext cx="5641258" cy="4351338"/>
          </a:xfrm>
        </p:spPr>
        <p:txBody>
          <a:bodyPr>
            <a:normAutofit fontScale="92500" lnSpcReduction="10000"/>
          </a:bodyPr>
          <a:lstStyle/>
          <a:p>
            <a:pPr marL="0" indent="0">
              <a:buNone/>
            </a:pPr>
            <a:r>
              <a:rPr lang="en-US"/>
              <a:t>1. Pentru a cripta mesajul m (&lt;n), se calculeaza </a:t>
            </a:r>
            <a:r>
              <a:rPr lang="en-US" sz="2800" i="1">
                <a:solidFill>
                  <a:srgbClr val="C00000"/>
                </a:solidFill>
                <a:latin typeface="+mn-lt"/>
              </a:rPr>
              <a:t>c = m   </a:t>
            </a:r>
            <a:r>
              <a:rPr lang="en-US" sz="2800">
                <a:solidFill>
                  <a:srgbClr val="C00000"/>
                </a:solidFill>
                <a:latin typeface="+mn-lt"/>
              </a:rPr>
              <a:t>mod</a:t>
            </a:r>
            <a:r>
              <a:rPr lang="en-US" sz="2800" i="1">
                <a:solidFill>
                  <a:srgbClr val="C00000"/>
                </a:solidFill>
                <a:latin typeface="+mn-lt"/>
              </a:rPr>
              <a:t>  n</a:t>
            </a:r>
          </a:p>
          <a:p>
            <a:pPr marL="0" indent="0">
              <a:buNone/>
            </a:pPr>
            <a:endParaRPr lang="en-US" sz="2800" i="1">
              <a:solidFill>
                <a:srgbClr val="C00000"/>
              </a:solidFill>
              <a:latin typeface="+mn-lt"/>
            </a:endParaRPr>
          </a:p>
          <a:p>
            <a:pPr marL="0" indent="0">
              <a:buNone/>
            </a:pPr>
            <a:r>
              <a:rPr lang="en-US"/>
              <a:t>2. Pentru a decripta mesajul criptat, se calculeaza </a:t>
            </a:r>
            <a:r>
              <a:rPr lang="en-US" sz="2800" i="1">
                <a:solidFill>
                  <a:srgbClr val="C00000"/>
                </a:solidFill>
                <a:latin typeface="+mn-lt"/>
              </a:rPr>
              <a:t>m = c   </a:t>
            </a:r>
            <a:r>
              <a:rPr lang="en-US" sz="2800">
                <a:solidFill>
                  <a:srgbClr val="C00000"/>
                </a:solidFill>
                <a:latin typeface="+mn-lt"/>
              </a:rPr>
              <a:t>mod</a:t>
            </a:r>
            <a:r>
              <a:rPr lang="en-US" sz="2800" i="1">
                <a:solidFill>
                  <a:srgbClr val="C00000"/>
                </a:solidFill>
                <a:latin typeface="+mn-lt"/>
              </a:rPr>
              <a:t>  n</a:t>
            </a:r>
          </a:p>
          <a:p>
            <a:pPr marL="0" indent="0">
              <a:buNone/>
            </a:pPr>
            <a:endParaRPr lang="en-US"/>
          </a:p>
          <a:p>
            <a:pPr marL="0" indent="0">
              <a:buNone/>
            </a:pPr>
            <a:r>
              <a:rPr lang="en-US" sz="2800" i="1">
                <a:solidFill>
                  <a:srgbClr val="000000"/>
                </a:solidFill>
              </a:rPr>
              <a:t>m  =  (m </a:t>
            </a:r>
            <a:r>
              <a:rPr lang="en-US" sz="2800" i="1" baseline="30000">
                <a:solidFill>
                  <a:srgbClr val="000000"/>
                </a:solidFill>
              </a:rPr>
              <a:t>e</a:t>
            </a:r>
            <a:r>
              <a:rPr lang="en-US" sz="2800" i="1">
                <a:solidFill>
                  <a:srgbClr val="000000"/>
                </a:solidFill>
              </a:rPr>
              <a:t>  </a:t>
            </a:r>
            <a:r>
              <a:rPr lang="en-US" sz="2800" u="sng">
                <a:solidFill>
                  <a:srgbClr val="000000"/>
                </a:solidFill>
              </a:rPr>
              <a:t>mod</a:t>
            </a:r>
            <a:r>
              <a:rPr lang="en-US" sz="2800" i="1">
                <a:solidFill>
                  <a:srgbClr val="000000"/>
                </a:solidFill>
              </a:rPr>
              <a:t>  n) </a:t>
            </a:r>
            <a:r>
              <a:rPr lang="en-US" sz="2800" i="1" baseline="30000">
                <a:solidFill>
                  <a:srgbClr val="000000"/>
                </a:solidFill>
              </a:rPr>
              <a:t>d</a:t>
            </a:r>
            <a:r>
              <a:rPr lang="en-US" sz="2800" i="1">
                <a:solidFill>
                  <a:srgbClr val="000000"/>
                </a:solidFill>
              </a:rPr>
              <a:t> </a:t>
            </a:r>
            <a:r>
              <a:rPr lang="en-US" sz="2800" u="sng">
                <a:solidFill>
                  <a:srgbClr val="000000"/>
                </a:solidFill>
              </a:rPr>
              <a:t>mod</a:t>
            </a:r>
            <a:r>
              <a:rPr lang="en-US" sz="2800" i="1">
                <a:solidFill>
                  <a:srgbClr val="000000"/>
                </a:solidFill>
              </a:rPr>
              <a:t> n</a:t>
            </a:r>
          </a:p>
          <a:p>
            <a:pPr marL="0" indent="0">
              <a:buNone/>
            </a:pPr>
            <a:endParaRPr lang="en-US"/>
          </a:p>
        </p:txBody>
      </p:sp>
      <p:sp>
        <p:nvSpPr>
          <p:cNvPr id="5" name="AutoShape 23">
            <a:extLst>
              <a:ext uri="{FF2B5EF4-FFF2-40B4-BE49-F238E27FC236}">
                <a16:creationId xmlns:a16="http://schemas.microsoft.com/office/drawing/2014/main" id="{C668BF00-997F-EAB0-5DA7-13E5C412C748}"/>
              </a:ext>
            </a:extLst>
          </p:cNvPr>
          <p:cNvSpPr>
            <a:spLocks/>
          </p:cNvSpPr>
          <p:nvPr/>
        </p:nvSpPr>
        <p:spPr bwMode="auto">
          <a:xfrm rot="16200000">
            <a:off x="7855156" y="4349912"/>
            <a:ext cx="139700" cy="1223963"/>
          </a:xfrm>
          <a:prstGeom prst="leftBrace">
            <a:avLst>
              <a:gd name="adj1" fmla="val 73011"/>
              <a:gd name="adj2" fmla="val 52954"/>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ea typeface="ＭＳ Ｐゴシック" charset="0"/>
              <a:cs typeface="Arial" charset="0"/>
            </a:endParaRPr>
          </a:p>
        </p:txBody>
      </p:sp>
      <p:sp>
        <p:nvSpPr>
          <p:cNvPr id="6" name="Text Box 24">
            <a:extLst>
              <a:ext uri="{FF2B5EF4-FFF2-40B4-BE49-F238E27FC236}">
                <a16:creationId xmlns:a16="http://schemas.microsoft.com/office/drawing/2014/main" id="{38464FD8-F2C2-C9BC-5813-F8B969B51622}"/>
              </a:ext>
            </a:extLst>
          </p:cNvPr>
          <p:cNvSpPr txBox="1">
            <a:spLocks noChangeArrowheads="1"/>
          </p:cNvSpPr>
          <p:nvPr/>
        </p:nvSpPr>
        <p:spPr bwMode="auto">
          <a:xfrm>
            <a:off x="7706725" y="4932956"/>
            <a:ext cx="43656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50000"/>
              </a:spcBef>
              <a:spcAft>
                <a:spcPct val="0"/>
              </a:spcAft>
            </a:pPr>
            <a:r>
              <a:rPr lang="en-US" sz="2800" i="1">
                <a:solidFill>
                  <a:srgbClr val="000000"/>
                </a:solidFill>
                <a:latin typeface="+mn-lt"/>
                <a:cs typeface="Arial" charset="0"/>
              </a:rPr>
              <a:t>c</a:t>
            </a:r>
          </a:p>
        </p:txBody>
      </p:sp>
    </p:spTree>
    <p:extLst>
      <p:ext uri="{BB962C8B-B14F-4D97-AF65-F5344CB8AC3E}">
        <p14:creationId xmlns:p14="http://schemas.microsoft.com/office/powerpoint/2010/main" val="2760834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23B6-F1C3-9177-BFA3-BD176121585A}"/>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591404C6-DBCF-3618-F724-24B05E120165}"/>
              </a:ext>
            </a:extLst>
          </p:cNvPr>
          <p:cNvSpPr>
            <a:spLocks noGrp="1"/>
          </p:cNvSpPr>
          <p:nvPr>
            <p:ph idx="1"/>
          </p:nvPr>
        </p:nvSpPr>
        <p:spPr/>
        <p:txBody>
          <a:bodyPr/>
          <a:lstStyle/>
          <a:p>
            <a:pPr marL="514350" indent="-514350">
              <a:buFont typeface="+mj-lt"/>
              <a:buAutoNum type="arabicPeriod"/>
            </a:pPr>
            <a:r>
              <a:rPr lang="en-US"/>
              <a:t>The Missing Semester of Your CS Education – Security and Cryptography - </a:t>
            </a:r>
            <a:r>
              <a:rPr lang="en-US">
                <a:hlinkClick r:id="rId2"/>
              </a:rPr>
              <a:t>https://missing.csail.mit.edu/2020/security</a:t>
            </a:r>
            <a:r>
              <a:rPr lang="en-US"/>
              <a:t> </a:t>
            </a:r>
          </a:p>
          <a:p>
            <a:pPr marL="514350" indent="-514350">
              <a:buFont typeface="+mj-lt"/>
              <a:buAutoNum type="arabicPeriod"/>
            </a:pPr>
            <a:r>
              <a:rPr lang="en-US"/>
              <a:t>Computer Networking: A Top-Down Approach, 8th edition, Jim Kurose, Keith Ross, Pearson, 2020</a:t>
            </a:r>
          </a:p>
          <a:p>
            <a:pPr marL="514350" indent="-514350">
              <a:buFont typeface="+mj-lt"/>
              <a:buAutoNum type="arabicPeriod"/>
            </a:pPr>
            <a:r>
              <a:rPr lang="en-US"/>
              <a:t>ECE/CS 372 – Introduction to Computer Networks – Security in Computer Networks, Oregon State University</a:t>
            </a:r>
          </a:p>
          <a:p>
            <a:pPr marL="514350" indent="-514350">
              <a:buFont typeface="+mj-lt"/>
              <a:buAutoNum type="arabicPeriod"/>
            </a:pPr>
            <a:r>
              <a:rPr lang="en-US">
                <a:hlinkClick r:id="rId3"/>
              </a:rPr>
              <a:t>FMI-Unibuc/Year III/Semester 1/SSI/Laborator/Laboratorul 12/SSI L12 - Semnaturi electronice si certificate digitale.pdf at main · DariusBuhai/FMI-Unibuc · GitHub</a:t>
            </a:r>
            <a:endParaRPr lang="en-US"/>
          </a:p>
        </p:txBody>
      </p:sp>
    </p:spTree>
    <p:extLst>
      <p:ext uri="{BB962C8B-B14F-4D97-AF65-F5344CB8AC3E}">
        <p14:creationId xmlns:p14="http://schemas.microsoft.com/office/powerpoint/2010/main" val="2202014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a:latin typeface="Arial" panose="020B0604020202020204" pitchFamily="34" charset="0"/>
              </a:rPr>
              <a:t>Why does RSA work?</a:t>
            </a:r>
            <a:endParaRPr lang="en-US" sz="4400" b="0">
              <a:latin typeface="Arial" panose="020B0604020202020204" pitchFamily="34" charset="0"/>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Security: 8- </a:t>
            </a:r>
            <a:fld id="{C4204591-24BD-A542-B9D5-F8D8A88D2FEE}" type="slidenum">
              <a:rPr lang="en-US" smtClean="0"/>
              <a:pPr/>
              <a:t>30</a:t>
            </a:fld>
            <a:endParaRPr lang="en-US"/>
          </a:p>
        </p:txBody>
      </p:sp>
      <p:sp>
        <p:nvSpPr>
          <p:cNvPr id="39" name="Rectangle 3">
            <a:extLst>
              <a:ext uri="{FF2B5EF4-FFF2-40B4-BE49-F238E27FC236}">
                <a16:creationId xmlns:a16="http://schemas.microsoft.com/office/drawing/2014/main" id="{5F5DD7F8-21FC-134D-BADA-5441DF2BCD61}"/>
              </a:ext>
            </a:extLst>
          </p:cNvPr>
          <p:cNvSpPr txBox="1">
            <a:spLocks noChangeArrowheads="1"/>
          </p:cNvSpPr>
          <p:nvPr/>
        </p:nvSpPr>
        <p:spPr>
          <a:xfrm>
            <a:off x="1063486" y="1560443"/>
            <a:ext cx="10121348" cy="464820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r>
              <a:rPr lang="en-US" sz="3200">
                <a:latin typeface="Arial" panose="020B0604020202020204" pitchFamily="34" charset="0"/>
                <a:cs typeface="Arial" panose="020B0604020202020204" pitchFamily="34" charset="0"/>
              </a:rPr>
              <a:t>must show that c</a:t>
            </a:r>
            <a:r>
              <a:rPr lang="en-US" sz="3200" baseline="30000">
                <a:latin typeface="Arial" panose="020B0604020202020204" pitchFamily="34" charset="0"/>
                <a:cs typeface="Arial" panose="020B0604020202020204" pitchFamily="34" charset="0"/>
              </a:rPr>
              <a:t>d</a:t>
            </a:r>
            <a:r>
              <a:rPr lang="en-US" sz="3200">
                <a:latin typeface="Arial" panose="020B0604020202020204" pitchFamily="34" charset="0"/>
                <a:cs typeface="Arial" panose="020B0604020202020204" pitchFamily="34" charset="0"/>
              </a:rPr>
              <a:t> mod n = m,  where c = m</a:t>
            </a:r>
            <a:r>
              <a:rPr lang="en-US" sz="3200" baseline="30000">
                <a:latin typeface="Arial" panose="020B0604020202020204" pitchFamily="34" charset="0"/>
                <a:cs typeface="Arial" panose="020B0604020202020204" pitchFamily="34" charset="0"/>
              </a:rPr>
              <a:t>e</a:t>
            </a:r>
            <a:r>
              <a:rPr lang="en-US" sz="3200">
                <a:latin typeface="Arial" panose="020B0604020202020204" pitchFamily="34" charset="0"/>
                <a:cs typeface="Arial" panose="020B0604020202020204" pitchFamily="34" charset="0"/>
              </a:rPr>
              <a:t> mod n</a:t>
            </a:r>
          </a:p>
          <a:p>
            <a:pPr indent="-339725"/>
            <a:r>
              <a:rPr lang="en-US" sz="3200">
                <a:latin typeface="Arial" panose="020B0604020202020204" pitchFamily="34" charset="0"/>
                <a:cs typeface="Arial" panose="020B0604020202020204" pitchFamily="34" charset="0"/>
              </a:rPr>
              <a:t>fact: for any x and y: x</a:t>
            </a:r>
            <a:r>
              <a:rPr lang="en-US" sz="3200" baseline="30000">
                <a:latin typeface="Arial" panose="020B0604020202020204" pitchFamily="34" charset="0"/>
                <a:cs typeface="Arial" panose="020B0604020202020204" pitchFamily="34" charset="0"/>
              </a:rPr>
              <a:t>y</a:t>
            </a:r>
            <a:r>
              <a:rPr lang="en-US" sz="3200">
                <a:latin typeface="Arial" panose="020B0604020202020204" pitchFamily="34" charset="0"/>
                <a:cs typeface="Arial" panose="020B0604020202020204" pitchFamily="34" charset="0"/>
              </a:rPr>
              <a:t> mod n = x</a:t>
            </a:r>
            <a:r>
              <a:rPr lang="en-US" sz="3200" baseline="30000">
                <a:latin typeface="Arial" panose="020B0604020202020204" pitchFamily="34" charset="0"/>
                <a:cs typeface="Arial" panose="020B0604020202020204" pitchFamily="34" charset="0"/>
              </a:rPr>
              <a:t>(y mod z)</a:t>
            </a:r>
            <a:r>
              <a:rPr lang="en-US" sz="3200">
                <a:latin typeface="Arial" panose="020B0604020202020204" pitchFamily="34" charset="0"/>
                <a:cs typeface="Arial" panose="020B0604020202020204" pitchFamily="34" charset="0"/>
              </a:rPr>
              <a:t> mod n</a:t>
            </a:r>
          </a:p>
          <a:p>
            <a:pPr marL="574675" lvl="1" indent="-222250"/>
            <a:r>
              <a:rPr lang="en-US" sz="2800">
                <a:latin typeface="Arial" panose="020B0604020202020204" pitchFamily="34" charset="0"/>
                <a:cs typeface="Arial" panose="020B0604020202020204" pitchFamily="34" charset="0"/>
              </a:rPr>
              <a:t>where n= pq and z = (p-1)(q-1)</a:t>
            </a:r>
          </a:p>
          <a:p>
            <a:pPr indent="-339725"/>
            <a:r>
              <a:rPr lang="en-US" sz="3200">
                <a:latin typeface="Arial" panose="020B0604020202020204" pitchFamily="34" charset="0"/>
                <a:cs typeface="Arial" panose="020B0604020202020204" pitchFamily="34" charset="0"/>
              </a:rPr>
              <a:t>thus, </a:t>
            </a:r>
            <a:br>
              <a:rPr lang="en-US" sz="3200">
                <a:latin typeface="Arial" panose="020B0604020202020204" pitchFamily="34" charset="0"/>
                <a:cs typeface="Arial" panose="020B0604020202020204" pitchFamily="34" charset="0"/>
              </a:rPr>
            </a:br>
            <a:r>
              <a:rPr lang="en-US" sz="3200">
                <a:latin typeface="Arial" panose="020B0604020202020204" pitchFamily="34" charset="0"/>
                <a:cs typeface="Arial" panose="020B0604020202020204" pitchFamily="34" charset="0"/>
              </a:rPr>
              <a:t> c</a:t>
            </a:r>
            <a:r>
              <a:rPr lang="en-US" sz="3200" baseline="30000">
                <a:latin typeface="Arial" panose="020B0604020202020204" pitchFamily="34" charset="0"/>
                <a:cs typeface="Arial" panose="020B0604020202020204" pitchFamily="34" charset="0"/>
              </a:rPr>
              <a:t>d</a:t>
            </a:r>
            <a:r>
              <a:rPr lang="en-US" sz="3200">
                <a:latin typeface="Arial" panose="020B0604020202020204" pitchFamily="34" charset="0"/>
                <a:cs typeface="Arial" panose="020B0604020202020204" pitchFamily="34" charset="0"/>
              </a:rPr>
              <a:t> mod n = (m</a:t>
            </a:r>
            <a:r>
              <a:rPr lang="en-US" sz="3200" baseline="30000">
                <a:latin typeface="Arial" panose="020B0604020202020204" pitchFamily="34" charset="0"/>
                <a:cs typeface="Arial" panose="020B0604020202020204" pitchFamily="34" charset="0"/>
              </a:rPr>
              <a:t>e</a:t>
            </a:r>
            <a:r>
              <a:rPr lang="en-US" sz="3200">
                <a:latin typeface="Arial" panose="020B0604020202020204" pitchFamily="34" charset="0"/>
                <a:cs typeface="Arial" panose="020B0604020202020204" pitchFamily="34" charset="0"/>
              </a:rPr>
              <a:t> mod n)</a:t>
            </a:r>
            <a:r>
              <a:rPr lang="en-US" sz="3200" baseline="30000">
                <a:latin typeface="Arial" panose="020B0604020202020204" pitchFamily="34" charset="0"/>
                <a:cs typeface="Arial" panose="020B0604020202020204" pitchFamily="34" charset="0"/>
              </a:rPr>
              <a:t>d</a:t>
            </a:r>
            <a:r>
              <a:rPr lang="en-US" sz="3200">
                <a:latin typeface="Arial" panose="020B0604020202020204" pitchFamily="34" charset="0"/>
                <a:cs typeface="Arial" panose="020B0604020202020204" pitchFamily="34" charset="0"/>
              </a:rPr>
              <a:t> mod n</a:t>
            </a:r>
          </a:p>
          <a:p>
            <a:pPr>
              <a:buFont typeface="Wingdings" charset="0"/>
              <a:buNone/>
            </a:pPr>
            <a:r>
              <a:rPr lang="en-US" sz="3200">
                <a:latin typeface="Arial" panose="020B0604020202020204" pitchFamily="34" charset="0"/>
                <a:cs typeface="Arial" panose="020B0604020202020204" pitchFamily="34" charset="0"/>
              </a:rPr>
              <a:t>                  = m</a:t>
            </a:r>
            <a:r>
              <a:rPr lang="en-US" sz="3200" baseline="30000">
                <a:latin typeface="Arial" panose="020B0604020202020204" pitchFamily="34" charset="0"/>
                <a:cs typeface="Arial" panose="020B0604020202020204" pitchFamily="34" charset="0"/>
              </a:rPr>
              <a:t>ed</a:t>
            </a:r>
            <a:r>
              <a:rPr lang="en-US" sz="3200">
                <a:latin typeface="Arial" panose="020B0604020202020204" pitchFamily="34" charset="0"/>
                <a:cs typeface="Arial" panose="020B0604020202020204" pitchFamily="34" charset="0"/>
              </a:rPr>
              <a:t> mod n </a:t>
            </a:r>
          </a:p>
          <a:p>
            <a:pPr>
              <a:buFont typeface="Wingdings" charset="0"/>
              <a:buNone/>
            </a:pPr>
            <a:r>
              <a:rPr lang="en-US" sz="3200">
                <a:latin typeface="Arial" panose="020B0604020202020204" pitchFamily="34" charset="0"/>
                <a:cs typeface="Arial" panose="020B0604020202020204" pitchFamily="34" charset="0"/>
              </a:rPr>
              <a:t>                  = m</a:t>
            </a:r>
            <a:r>
              <a:rPr lang="en-US" sz="3200" baseline="30000">
                <a:latin typeface="Arial" panose="020B0604020202020204" pitchFamily="34" charset="0"/>
                <a:cs typeface="Arial" panose="020B0604020202020204" pitchFamily="34" charset="0"/>
              </a:rPr>
              <a:t>(ed mod z)</a:t>
            </a:r>
            <a:r>
              <a:rPr lang="en-US" sz="3200">
                <a:latin typeface="Arial" panose="020B0604020202020204" pitchFamily="34" charset="0"/>
                <a:cs typeface="Arial" panose="020B0604020202020204" pitchFamily="34" charset="0"/>
              </a:rPr>
              <a:t> mod n</a:t>
            </a:r>
          </a:p>
          <a:p>
            <a:pPr>
              <a:buFont typeface="Wingdings" charset="0"/>
              <a:buNone/>
            </a:pPr>
            <a:r>
              <a:rPr lang="en-US" sz="3200">
                <a:latin typeface="Arial" panose="020B0604020202020204" pitchFamily="34" charset="0"/>
                <a:cs typeface="Arial" panose="020B0604020202020204" pitchFamily="34" charset="0"/>
              </a:rPr>
              <a:t>                  = m</a:t>
            </a:r>
            <a:r>
              <a:rPr lang="en-US" sz="3200" baseline="30000">
                <a:latin typeface="Arial" panose="020B0604020202020204" pitchFamily="34" charset="0"/>
                <a:cs typeface="Arial" panose="020B0604020202020204" pitchFamily="34" charset="0"/>
              </a:rPr>
              <a:t>1</a:t>
            </a:r>
            <a:r>
              <a:rPr lang="en-US" sz="3200">
                <a:latin typeface="Arial" panose="020B0604020202020204" pitchFamily="34" charset="0"/>
                <a:cs typeface="Arial" panose="020B0604020202020204" pitchFamily="34" charset="0"/>
              </a:rPr>
              <a:t> mod n</a:t>
            </a:r>
          </a:p>
          <a:p>
            <a:pPr>
              <a:buFont typeface="Wingdings" charset="0"/>
              <a:buNone/>
            </a:pPr>
            <a:r>
              <a:rPr lang="en-US" sz="3200">
                <a:latin typeface="Arial" panose="020B0604020202020204" pitchFamily="34" charset="0"/>
                <a:cs typeface="Arial" panose="020B0604020202020204" pitchFamily="34" charset="0"/>
              </a:rPr>
              <a:t>                  = m</a:t>
            </a:r>
          </a:p>
        </p:txBody>
      </p:sp>
      <p:grpSp>
        <p:nvGrpSpPr>
          <p:cNvPr id="40" name="Group 8">
            <a:extLst>
              <a:ext uri="{FF2B5EF4-FFF2-40B4-BE49-F238E27FC236}">
                <a16:creationId xmlns:a16="http://schemas.microsoft.com/office/drawing/2014/main" id="{854DF921-3E50-E048-A33A-4941BF48FC38}"/>
              </a:ext>
            </a:extLst>
          </p:cNvPr>
          <p:cNvGrpSpPr>
            <a:grpSpLocks/>
          </p:cNvGrpSpPr>
          <p:nvPr/>
        </p:nvGrpSpPr>
        <p:grpSpPr bwMode="auto">
          <a:xfrm>
            <a:off x="5231246" y="1851282"/>
            <a:ext cx="4951414" cy="2735263"/>
            <a:chOff x="2507" y="1402"/>
            <a:chExt cx="3119" cy="1723"/>
          </a:xfrm>
        </p:grpSpPr>
        <p:sp>
          <p:nvSpPr>
            <p:cNvPr id="41" name="Oval 6">
              <a:extLst>
                <a:ext uri="{FF2B5EF4-FFF2-40B4-BE49-F238E27FC236}">
                  <a16:creationId xmlns:a16="http://schemas.microsoft.com/office/drawing/2014/main" id="{F9A81EDD-9C78-4D40-BBF1-D502F1E676E2}"/>
                </a:ext>
              </a:extLst>
            </p:cNvPr>
            <p:cNvSpPr>
              <a:spLocks noChangeArrowheads="1"/>
            </p:cNvSpPr>
            <p:nvPr/>
          </p:nvSpPr>
          <p:spPr bwMode="auto">
            <a:xfrm>
              <a:off x="2507" y="1402"/>
              <a:ext cx="3119" cy="481"/>
            </a:xfrm>
            <a:prstGeom prst="ellipse">
              <a:avLst/>
            </a:prstGeom>
            <a:noFill/>
            <a:ln w="254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000">
                <a:cs typeface="+mn-cs"/>
              </a:endParaRPr>
            </a:p>
          </p:txBody>
        </p:sp>
        <p:sp>
          <p:nvSpPr>
            <p:cNvPr id="42" name="Freeform 7">
              <a:extLst>
                <a:ext uri="{FF2B5EF4-FFF2-40B4-BE49-F238E27FC236}">
                  <a16:creationId xmlns:a16="http://schemas.microsoft.com/office/drawing/2014/main" id="{00F77348-56A4-5C4D-805A-F10A82434C6E}"/>
                </a:ext>
              </a:extLst>
            </p:cNvPr>
            <p:cNvSpPr>
              <a:spLocks/>
            </p:cNvSpPr>
            <p:nvPr/>
          </p:nvSpPr>
          <p:spPr bwMode="auto">
            <a:xfrm>
              <a:off x="3306" y="1889"/>
              <a:ext cx="740" cy="1236"/>
            </a:xfrm>
            <a:custGeom>
              <a:avLst/>
              <a:gdLst>
                <a:gd name="T0" fmla="*/ 1260 w 1260"/>
                <a:gd name="T1" fmla="*/ 0 h 847"/>
                <a:gd name="T2" fmla="*/ 1260 w 1260"/>
                <a:gd name="T3" fmla="*/ 847 h 847"/>
                <a:gd name="T4" fmla="*/ 0 w 1260"/>
                <a:gd name="T5" fmla="*/ 847 h 847"/>
                <a:gd name="T6" fmla="*/ 0 60000 65536"/>
                <a:gd name="T7" fmla="*/ 0 60000 65536"/>
                <a:gd name="T8" fmla="*/ 0 60000 65536"/>
              </a:gdLst>
              <a:ahLst/>
              <a:cxnLst>
                <a:cxn ang="T6">
                  <a:pos x="T0" y="T1"/>
                </a:cxn>
                <a:cxn ang="T7">
                  <a:pos x="T2" y="T3"/>
                </a:cxn>
                <a:cxn ang="T8">
                  <a:pos x="T4" y="T5"/>
                </a:cxn>
              </a:cxnLst>
              <a:rect l="0" t="0" r="r" b="b"/>
              <a:pathLst>
                <a:path w="1260" h="847">
                  <a:moveTo>
                    <a:pt x="1260" y="0"/>
                  </a:moveTo>
                  <a:lnTo>
                    <a:pt x="1260" y="847"/>
                  </a:lnTo>
                  <a:lnTo>
                    <a:pt x="0" y="847"/>
                  </a:lnTo>
                </a:path>
              </a:pathLst>
            </a:custGeom>
            <a:noFill/>
            <a:ln w="25400" cap="flat" cmpd="sng">
              <a:solidFill>
                <a:srgbClr val="C0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2000"/>
            </a:p>
          </p:txBody>
        </p:sp>
      </p:grpSp>
    </p:spTree>
    <p:extLst>
      <p:ext uri="{BB962C8B-B14F-4D97-AF65-F5344CB8AC3E}">
        <p14:creationId xmlns:p14="http://schemas.microsoft.com/office/powerpoint/2010/main" val="3123279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DA8B5D-85CF-B442-8512-57236C63C7A4}"/>
              </a:ext>
            </a:extLst>
          </p:cNvPr>
          <p:cNvSpPr>
            <a:spLocks noGrp="1"/>
          </p:cNvSpPr>
          <p:nvPr>
            <p:ph type="title"/>
          </p:nvPr>
        </p:nvSpPr>
        <p:spPr/>
        <p:txBody>
          <a:bodyPr>
            <a:normAutofit/>
          </a:bodyPr>
          <a:lstStyle/>
          <a:p>
            <a:r>
              <a:rPr lang="en-US" sz="4400"/>
              <a:t>Important Property</a:t>
            </a:r>
          </a:p>
        </p:txBody>
      </p:sp>
      <p:sp>
        <p:nvSpPr>
          <p:cNvPr id="6" name="Content Placeholder 5">
            <a:extLst>
              <a:ext uri="{FF2B5EF4-FFF2-40B4-BE49-F238E27FC236}">
                <a16:creationId xmlns:a16="http://schemas.microsoft.com/office/drawing/2014/main" id="{C3F09073-43ED-27B6-B23F-3599FCA1F020}"/>
              </a:ext>
            </a:extLst>
          </p:cNvPr>
          <p:cNvSpPr>
            <a:spLocks noGrp="1"/>
          </p:cNvSpPr>
          <p:nvPr>
            <p:ph idx="1"/>
          </p:nvPr>
        </p:nvSpPr>
        <p:spPr>
          <a:xfrm>
            <a:off x="2418734" y="2762049"/>
            <a:ext cx="8935065" cy="1743509"/>
          </a:xfrm>
        </p:spPr>
        <p:txBody>
          <a:bodyPr/>
          <a:lstStyle/>
          <a:p>
            <a:pPr>
              <a:buFont typeface="Wingdings" charset="0"/>
              <a:buNone/>
            </a:pPr>
            <a:r>
              <a:rPr lang="en-US" sz="2800"/>
              <a:t>(m</a:t>
            </a:r>
            <a:r>
              <a:rPr lang="en-US" sz="2800" baseline="30000"/>
              <a:t>e</a:t>
            </a:r>
            <a:r>
              <a:rPr lang="en-US" sz="2800"/>
              <a:t> mod n)</a:t>
            </a:r>
            <a:r>
              <a:rPr lang="en-US" sz="2800" baseline="30000"/>
              <a:t>d</a:t>
            </a:r>
            <a:r>
              <a:rPr lang="en-US" sz="2800"/>
              <a:t> mod n = m</a:t>
            </a:r>
            <a:r>
              <a:rPr lang="en-US" sz="2800" baseline="30000"/>
              <a:t>ed</a:t>
            </a:r>
            <a:r>
              <a:rPr lang="en-US" sz="2800"/>
              <a:t> mod n</a:t>
            </a:r>
          </a:p>
          <a:p>
            <a:pPr>
              <a:buFont typeface="Wingdings" charset="0"/>
              <a:buNone/>
            </a:pPr>
            <a:r>
              <a:rPr lang="en-US" sz="2800"/>
              <a:t>                             = m</a:t>
            </a:r>
            <a:r>
              <a:rPr lang="en-US" sz="2800" baseline="30000"/>
              <a:t>de</a:t>
            </a:r>
            <a:r>
              <a:rPr lang="en-US" sz="2800"/>
              <a:t> mod n</a:t>
            </a:r>
          </a:p>
          <a:p>
            <a:pPr>
              <a:buFont typeface="Wingdings" charset="0"/>
              <a:buNone/>
            </a:pPr>
            <a:r>
              <a:rPr lang="en-US" sz="2800"/>
              <a:t>                             = (m</a:t>
            </a:r>
            <a:r>
              <a:rPr lang="en-US" sz="2800" baseline="30000"/>
              <a:t>d</a:t>
            </a:r>
            <a:r>
              <a:rPr lang="en-US" sz="2800"/>
              <a:t> mod n)</a:t>
            </a:r>
            <a:r>
              <a:rPr lang="en-US" sz="2800" baseline="30000"/>
              <a:t>e</a:t>
            </a:r>
            <a:r>
              <a:rPr lang="en-US" sz="2800"/>
              <a:t> mod n </a:t>
            </a:r>
          </a:p>
          <a:p>
            <a:endParaRPr lang="en-US"/>
          </a:p>
        </p:txBody>
      </p:sp>
      <p:sp>
        <p:nvSpPr>
          <p:cNvPr id="11" name="Text Placeholder 10">
            <a:extLst>
              <a:ext uri="{FF2B5EF4-FFF2-40B4-BE49-F238E27FC236}">
                <a16:creationId xmlns:a16="http://schemas.microsoft.com/office/drawing/2014/main" id="{D72B6BCF-C7D7-899B-B598-C65EC0E4557F}"/>
              </a:ext>
            </a:extLst>
          </p:cNvPr>
          <p:cNvSpPr>
            <a:spLocks noGrp="1"/>
          </p:cNvSpPr>
          <p:nvPr>
            <p:ph type="body" sz="quarter" idx="10"/>
          </p:nvPr>
        </p:nvSpPr>
        <p:spPr>
          <a:xfrm>
            <a:off x="381000" y="1826981"/>
            <a:ext cx="10972800" cy="525462"/>
          </a:xfrm>
        </p:spPr>
        <p:txBody>
          <a:bodyPr/>
          <a:lstStyle/>
          <a:p>
            <a:pPr algn="ctr"/>
            <a:r>
              <a:rPr lang="en-US" sz="3200">
                <a:latin typeface="Arial" panose="020B0604020202020204" pitchFamily="34" charset="0"/>
                <a:cs typeface="Arial" panose="020B0604020202020204" pitchFamily="34" charset="0"/>
              </a:rPr>
              <a:t>PRIV</a:t>
            </a:r>
            <a:r>
              <a:rPr lang="en-US" sz="3200" baseline="-25000">
                <a:latin typeface="Arial" panose="020B0604020202020204" pitchFamily="34" charset="0"/>
                <a:cs typeface="Arial" panose="020B0604020202020204" pitchFamily="34" charset="0"/>
              </a:rPr>
              <a:t>U</a:t>
            </a:r>
            <a:r>
              <a:rPr lang="en-US" sz="3200">
                <a:latin typeface="Arial" panose="020B0604020202020204" pitchFamily="34" charset="0"/>
                <a:cs typeface="Arial" panose="020B0604020202020204" pitchFamily="34" charset="0"/>
              </a:rPr>
              <a:t> (PUB</a:t>
            </a:r>
            <a:r>
              <a:rPr lang="en-US" sz="3200" baseline="-25000">
                <a:latin typeface="Arial" panose="020B0604020202020204" pitchFamily="34" charset="0"/>
                <a:cs typeface="Arial" panose="020B0604020202020204" pitchFamily="34" charset="0"/>
              </a:rPr>
              <a:t>U</a:t>
            </a:r>
            <a:r>
              <a:rPr lang="en-US" sz="3200">
                <a:latin typeface="Arial" panose="020B0604020202020204" pitchFamily="34" charset="0"/>
                <a:cs typeface="Arial" panose="020B0604020202020204" pitchFamily="34" charset="0"/>
              </a:rPr>
              <a:t>(m)) = PUB</a:t>
            </a:r>
            <a:r>
              <a:rPr lang="en-US" sz="3200" baseline="-25000">
                <a:latin typeface="Arial" panose="020B0604020202020204" pitchFamily="34" charset="0"/>
                <a:cs typeface="Arial" panose="020B0604020202020204" pitchFamily="34" charset="0"/>
              </a:rPr>
              <a:t>U </a:t>
            </a:r>
            <a:r>
              <a:rPr lang="en-US" sz="3200">
                <a:latin typeface="Arial" panose="020B0604020202020204" pitchFamily="34" charset="0"/>
                <a:cs typeface="Arial" panose="020B0604020202020204" pitchFamily="34" charset="0"/>
              </a:rPr>
              <a:t>(PRIV</a:t>
            </a:r>
            <a:r>
              <a:rPr lang="en-US" sz="3200" baseline="-25000">
                <a:latin typeface="Arial" panose="020B0604020202020204" pitchFamily="34" charset="0"/>
                <a:cs typeface="Arial" panose="020B0604020202020204" pitchFamily="34" charset="0"/>
              </a:rPr>
              <a:t>U</a:t>
            </a:r>
            <a:r>
              <a:rPr lang="en-US" sz="3200">
                <a:latin typeface="Arial" panose="020B0604020202020204" pitchFamily="34" charset="0"/>
                <a:cs typeface="Arial" panose="020B0604020202020204" pitchFamily="34" charset="0"/>
              </a:rPr>
              <a:t>(m))</a:t>
            </a:r>
            <a:endParaRPr lang="en-US" sz="2800">
              <a:latin typeface="Arial" panose="020B0604020202020204" pitchFamily="34" charset="0"/>
              <a:cs typeface="Arial" panose="020B0604020202020204" pitchFamily="34" charset="0"/>
            </a:endParaRPr>
          </a:p>
          <a:p>
            <a:pPr algn="ctr"/>
            <a:endParaRPr lang="en-US"/>
          </a:p>
        </p:txBody>
      </p:sp>
      <p:sp>
        <p:nvSpPr>
          <p:cNvPr id="13" name="TextBox 12">
            <a:extLst>
              <a:ext uri="{FF2B5EF4-FFF2-40B4-BE49-F238E27FC236}">
                <a16:creationId xmlns:a16="http://schemas.microsoft.com/office/drawing/2014/main" id="{D11B9928-DD97-23D7-67B6-9C4067550EEB}"/>
              </a:ext>
            </a:extLst>
          </p:cNvPr>
          <p:cNvSpPr txBox="1"/>
          <p:nvPr/>
        </p:nvSpPr>
        <p:spPr>
          <a:xfrm>
            <a:off x="2179073" y="4715749"/>
            <a:ext cx="7833853" cy="1569660"/>
          </a:xfrm>
          <a:prstGeom prst="rect">
            <a:avLst/>
          </a:prstGeom>
          <a:solidFill>
            <a:schemeClr val="accent6">
              <a:lumMod val="40000"/>
              <a:lumOff val="60000"/>
            </a:schemeClr>
          </a:solidFill>
        </p:spPr>
        <p:txBody>
          <a:bodyPr wrap="square">
            <a:spAutoFit/>
          </a:bodyPr>
          <a:lstStyle/>
          <a:p>
            <a:pPr algn="ctr"/>
            <a:r>
              <a:rPr lang="en-US" sz="2400">
                <a:latin typeface="Arial" panose="020B0604020202020204" pitchFamily="34" charset="0"/>
                <a:cs typeface="Arial" panose="020B0604020202020204" pitchFamily="34" charset="0"/>
              </a:rPr>
              <a:t>The result is the same:</a:t>
            </a:r>
          </a:p>
          <a:p>
            <a:pPr algn="ctr"/>
            <a:r>
              <a:rPr lang="en-US" sz="2400">
                <a:latin typeface="Arial" panose="020B0604020202020204" pitchFamily="34" charset="0"/>
                <a:cs typeface="Arial" panose="020B0604020202020204" pitchFamily="34" charset="0"/>
              </a:rPr>
              <a:t>If the public key is used first, followed by private key </a:t>
            </a:r>
          </a:p>
          <a:p>
            <a:pPr algn="ctr"/>
            <a:r>
              <a:rPr lang="en-US" sz="2400">
                <a:latin typeface="Arial" panose="020B0604020202020204" pitchFamily="34" charset="0"/>
                <a:cs typeface="Arial" panose="020B0604020202020204" pitchFamily="34" charset="0"/>
              </a:rPr>
              <a:t>OR</a:t>
            </a:r>
          </a:p>
          <a:p>
            <a:pPr algn="ctr"/>
            <a:r>
              <a:rPr lang="en-US" sz="2400">
                <a:latin typeface="Arial" panose="020B0604020202020204" pitchFamily="34" charset="0"/>
                <a:cs typeface="Arial" panose="020B0604020202020204" pitchFamily="34" charset="0"/>
              </a:rPr>
              <a:t>if the private key is used first, followed by public key </a:t>
            </a: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1712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91A8C-EEAC-EA59-550A-57A0DC212AFF}"/>
              </a:ext>
            </a:extLst>
          </p:cNvPr>
          <p:cNvSpPr>
            <a:spLocks noGrp="1"/>
          </p:cNvSpPr>
          <p:nvPr>
            <p:ph type="title"/>
          </p:nvPr>
        </p:nvSpPr>
        <p:spPr/>
        <p:txBody>
          <a:bodyPr/>
          <a:lstStyle/>
          <a:p>
            <a:r>
              <a:rPr lang="en-US"/>
              <a:t>RSA security</a:t>
            </a:r>
          </a:p>
        </p:txBody>
      </p:sp>
      <p:sp>
        <p:nvSpPr>
          <p:cNvPr id="4" name="Text Placeholder 3">
            <a:extLst>
              <a:ext uri="{FF2B5EF4-FFF2-40B4-BE49-F238E27FC236}">
                <a16:creationId xmlns:a16="http://schemas.microsoft.com/office/drawing/2014/main" id="{DF3EF8E2-033E-2A45-4690-B0D642C13801}"/>
              </a:ext>
            </a:extLst>
          </p:cNvPr>
          <p:cNvSpPr>
            <a:spLocks noGrp="1"/>
          </p:cNvSpPr>
          <p:nvPr>
            <p:ph type="body" sz="quarter" idx="10"/>
          </p:nvPr>
        </p:nvSpPr>
        <p:spPr>
          <a:xfrm>
            <a:off x="380999" y="1494289"/>
            <a:ext cx="11362981" cy="525462"/>
          </a:xfrm>
        </p:spPr>
        <p:txBody>
          <a:bodyPr/>
          <a:lstStyle/>
          <a:p>
            <a:r>
              <a:rPr lang="en-US" sz="2800">
                <a:latin typeface="Arial" panose="020B0604020202020204" pitchFamily="34" charset="0"/>
                <a:cs typeface="Arial" panose="020B0604020202020204" pitchFamily="34" charset="0"/>
              </a:rPr>
              <a:t>If you know Bob’</a:t>
            </a:r>
            <a:r>
              <a:rPr lang="en-US" altLang="ja-JP" sz="2800">
                <a:latin typeface="Arial" panose="020B0604020202020204" pitchFamily="34" charset="0"/>
                <a:cs typeface="Arial" panose="020B0604020202020204" pitchFamily="34" charset="0"/>
              </a:rPr>
              <a:t>s public key (n,e), how hard is it to determine d?</a:t>
            </a:r>
          </a:p>
          <a:p>
            <a:endParaRPr lang="en-US" sz="2800"/>
          </a:p>
        </p:txBody>
      </p:sp>
      <p:sp>
        <p:nvSpPr>
          <p:cNvPr id="5" name="Rectangle 3">
            <a:extLst>
              <a:ext uri="{FF2B5EF4-FFF2-40B4-BE49-F238E27FC236}">
                <a16:creationId xmlns:a16="http://schemas.microsoft.com/office/drawing/2014/main" id="{82C05899-5597-AA85-DDD0-6EA943765489}"/>
              </a:ext>
            </a:extLst>
          </p:cNvPr>
          <p:cNvSpPr txBox="1">
            <a:spLocks noGrp="1" noChangeArrowheads="1"/>
          </p:cNvSpPr>
          <p:nvPr>
            <p:ph idx="1"/>
          </p:nvPr>
        </p:nvSpPr>
        <p:spPr>
          <a:xfrm>
            <a:off x="380999" y="2203373"/>
            <a:ext cx="10972800" cy="10686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lnSpc>
                <a:spcPct val="100000"/>
              </a:lnSpc>
            </a:pPr>
            <a:r>
              <a:rPr lang="en-US" sz="2400">
                <a:latin typeface="Arial" panose="020B0604020202020204" pitchFamily="34" charset="0"/>
                <a:cs typeface="Arial" panose="020B0604020202020204" pitchFamily="34" charset="0"/>
              </a:rPr>
              <a:t>essentially need to find factors of n without knowing the two factors p and q </a:t>
            </a:r>
          </a:p>
          <a:p>
            <a:pPr lvl="1">
              <a:lnSpc>
                <a:spcPct val="100000"/>
              </a:lnSpc>
            </a:pPr>
            <a:r>
              <a:rPr lang="en-US" sz="3200">
                <a:latin typeface="Arial" panose="020B0604020202020204" pitchFamily="34" charset="0"/>
                <a:cs typeface="Arial" panose="020B0604020202020204" pitchFamily="34" charset="0"/>
              </a:rPr>
              <a:t>fact: factoring a big number is hard</a:t>
            </a:r>
            <a:endParaRPr lang="en-US">
              <a:latin typeface="Gill Sans MT" charset="0"/>
            </a:endParaRPr>
          </a:p>
        </p:txBody>
      </p:sp>
      <p:sp>
        <p:nvSpPr>
          <p:cNvPr id="7" name="TextBox 6">
            <a:extLst>
              <a:ext uri="{FF2B5EF4-FFF2-40B4-BE49-F238E27FC236}">
                <a16:creationId xmlns:a16="http://schemas.microsoft.com/office/drawing/2014/main" id="{D578BEAE-6F29-0CDF-05E3-A33B95E2F73B}"/>
              </a:ext>
            </a:extLst>
          </p:cNvPr>
          <p:cNvSpPr txBox="1"/>
          <p:nvPr/>
        </p:nvSpPr>
        <p:spPr>
          <a:xfrm>
            <a:off x="705080" y="4030851"/>
            <a:ext cx="10537174" cy="1200329"/>
          </a:xfrm>
          <a:prstGeom prst="rect">
            <a:avLst/>
          </a:prstGeom>
          <a:noFill/>
        </p:spPr>
        <p:txBody>
          <a:bodyPr wrap="square">
            <a:spAutoFit/>
          </a:bodyPr>
          <a:lstStyle/>
          <a:p>
            <a:r>
              <a:rPr lang="en-US" b="0" i="0">
                <a:solidFill>
                  <a:srgbClr val="202122"/>
                </a:solidFill>
                <a:effectLst/>
                <a:latin typeface="Arial" panose="020B0604020202020204" pitchFamily="34" charset="0"/>
              </a:rPr>
              <a:t>In 2019, Fabrice Boudot, Pierrick Gaudry, Aurore Guillevic, Nadia Heninger, Emmanuel Thomé and Paul Zimmermann factored a 240-digit (795-bit) number utilizing approximately 900 core-years of computing power.</a:t>
            </a:r>
            <a:r>
              <a:rPr lang="en-US" b="0" i="0" u="none" strike="noStrike" baseline="30000">
                <a:solidFill>
                  <a:srgbClr val="3366CC"/>
                </a:solidFill>
                <a:effectLst/>
                <a:latin typeface="Arial" panose="020B0604020202020204" pitchFamily="34" charset="0"/>
              </a:rPr>
              <a:t> </a:t>
            </a:r>
            <a:r>
              <a:rPr lang="en-US" b="0" i="0">
                <a:solidFill>
                  <a:srgbClr val="202122"/>
                </a:solidFill>
                <a:effectLst/>
                <a:latin typeface="Arial" panose="020B0604020202020204" pitchFamily="34" charset="0"/>
              </a:rPr>
              <a:t>The researchers estimated that a 1024-bit RSA modulus would take about 500 times as long.</a:t>
            </a:r>
            <a:r>
              <a:rPr lang="en-US" b="0" i="0" u="none" strike="noStrike" baseline="30000">
                <a:solidFill>
                  <a:srgbClr val="3366CC"/>
                </a:solidFill>
                <a:effectLst/>
                <a:latin typeface="Arial" panose="020B0604020202020204" pitchFamily="34" charset="0"/>
                <a:hlinkClick r:id="rId2"/>
              </a:rPr>
              <a:t>[3]</a:t>
            </a:r>
            <a:endParaRPr lang="en-US"/>
          </a:p>
        </p:txBody>
      </p:sp>
    </p:spTree>
    <p:extLst>
      <p:ext uri="{BB962C8B-B14F-4D97-AF65-F5344CB8AC3E}">
        <p14:creationId xmlns:p14="http://schemas.microsoft.com/office/powerpoint/2010/main" val="2816558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4C1A-021C-2BE9-649A-6B8BAB19E17F}"/>
              </a:ext>
            </a:extLst>
          </p:cNvPr>
          <p:cNvSpPr>
            <a:spLocks noGrp="1"/>
          </p:cNvSpPr>
          <p:nvPr>
            <p:ph type="title"/>
          </p:nvPr>
        </p:nvSpPr>
        <p:spPr/>
        <p:txBody>
          <a:bodyPr/>
          <a:lstStyle/>
          <a:p>
            <a:r>
              <a:rPr lang="en-US"/>
              <a:t>Practice:</a:t>
            </a:r>
          </a:p>
        </p:txBody>
      </p:sp>
      <p:sp>
        <p:nvSpPr>
          <p:cNvPr id="3" name="Content Placeholder 2">
            <a:extLst>
              <a:ext uri="{FF2B5EF4-FFF2-40B4-BE49-F238E27FC236}">
                <a16:creationId xmlns:a16="http://schemas.microsoft.com/office/drawing/2014/main" id="{64CD4ACA-4396-63AF-DFFE-7928C093FA09}"/>
              </a:ext>
            </a:extLst>
          </p:cNvPr>
          <p:cNvSpPr>
            <a:spLocks noGrp="1"/>
          </p:cNvSpPr>
          <p:nvPr>
            <p:ph idx="1"/>
          </p:nvPr>
        </p:nvSpPr>
        <p:spPr>
          <a:xfrm>
            <a:off x="381000" y="1244003"/>
            <a:ext cx="11219761" cy="557501"/>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b="0" i="0" u="none" strike="noStrike" kern="1200" cap="none" spc="0" normalizeH="0" baseline="0" noProof="0">
                <a:ln>
                  <a:noFill/>
                </a:ln>
                <a:solidFill>
                  <a:srgbClr val="0068B5"/>
                </a:solidFill>
                <a:effectLst/>
                <a:uLnTx/>
                <a:uFillTx/>
                <a:latin typeface="Arial" panose="020B0604020202020204" pitchFamily="34" charset="0"/>
                <a:cs typeface="Arial" panose="020B0604020202020204" pitchFamily="34" charset="0"/>
              </a:rPr>
              <a:t>Playing with the RSA key pair </a:t>
            </a:r>
          </a:p>
        </p:txBody>
      </p:sp>
      <p:sp>
        <p:nvSpPr>
          <p:cNvPr id="10" name="TextBox 9">
            <a:extLst>
              <a:ext uri="{FF2B5EF4-FFF2-40B4-BE49-F238E27FC236}">
                <a16:creationId xmlns:a16="http://schemas.microsoft.com/office/drawing/2014/main" id="{8934AA8D-257C-B121-EDA5-AAEE8C0CA366}"/>
              </a:ext>
            </a:extLst>
          </p:cNvPr>
          <p:cNvSpPr txBox="1"/>
          <p:nvPr/>
        </p:nvSpPr>
        <p:spPr>
          <a:xfrm>
            <a:off x="378819" y="2226973"/>
            <a:ext cx="11434361" cy="3108543"/>
          </a:xfrm>
          <a:prstGeom prst="rect">
            <a:avLst/>
          </a:prstGeom>
          <a:noFill/>
        </p:spPr>
        <p:txBody>
          <a:bodyPr wrap="square">
            <a:spAutoFit/>
          </a:bodyPr>
          <a:lstStyle/>
          <a:p>
            <a:pPr marL="342900" indent="-342900" algn="l">
              <a:buFont typeface="Arial" panose="020B0604020202020204" pitchFamily="34" charset="0"/>
              <a:buChar char="•"/>
            </a:pPr>
            <a:r>
              <a:rPr lang="en-US" sz="2800">
                <a:solidFill>
                  <a:srgbClr val="1F2328"/>
                </a:solidFill>
                <a:latin typeface="Arial" panose="020B0604020202020204" pitchFamily="34" charset="0"/>
                <a:cs typeface="Arial" panose="020B0604020202020204" pitchFamily="34" charset="0"/>
              </a:rPr>
              <a:t>Generate an RSA private key, 2048 bit long modulus </a:t>
            </a:r>
          </a:p>
          <a:p>
            <a:pPr marL="342900" indent="-342900" algn="l">
              <a:buFont typeface="Arial" panose="020B0604020202020204" pitchFamily="34" charset="0"/>
              <a:buChar char="•"/>
            </a:pPr>
            <a:r>
              <a:rPr lang="en-US" sz="2800">
                <a:solidFill>
                  <a:srgbClr val="1F2328"/>
                </a:solidFill>
                <a:latin typeface="Arial" panose="020B0604020202020204" pitchFamily="34" charset="0"/>
                <a:cs typeface="Arial" panose="020B0604020202020204" pitchFamily="34" charset="0"/>
              </a:rPr>
              <a:t>Decode the key, display the value of n and the p, q primes</a:t>
            </a:r>
            <a:endParaRPr lang="en-US" sz="2800" b="0" i="0">
              <a:solidFill>
                <a:srgbClr val="1F2328"/>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800" b="0" i="0">
              <a:solidFill>
                <a:srgbClr val="1F2328"/>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b="0" i="0">
                <a:solidFill>
                  <a:srgbClr val="1F2328"/>
                </a:solidFill>
                <a:effectLst/>
                <a:latin typeface="Arial" panose="020B0604020202020204" pitchFamily="34" charset="0"/>
                <a:cs typeface="Arial" panose="020B0604020202020204" pitchFamily="34" charset="0"/>
              </a:rPr>
              <a:t>Pick a strong password and generate a new key, protected by this password </a:t>
            </a:r>
            <a:r>
              <a:rPr lang="en-US" sz="2800">
                <a:solidFill>
                  <a:srgbClr val="1F2328"/>
                </a:solidFill>
                <a:latin typeface="Arial" panose="020B0604020202020204" pitchFamily="34" charset="0"/>
                <a:cs typeface="Arial" panose="020B0604020202020204" pitchFamily="34" charset="0"/>
              </a:rPr>
              <a:t>and AES256:</a:t>
            </a:r>
          </a:p>
          <a:p>
            <a:pPr marL="342900" indent="-342900">
              <a:buFont typeface="Arial" panose="020B0604020202020204" pitchFamily="34" charset="0"/>
              <a:buChar char="•"/>
            </a:pPr>
            <a:r>
              <a:rPr lang="en-US" sz="2800">
                <a:solidFill>
                  <a:srgbClr val="1F2328"/>
                </a:solidFill>
                <a:latin typeface="Arial" panose="020B0604020202020204" pitchFamily="34" charset="0"/>
                <a:cs typeface="Arial" panose="020B0604020202020204" pitchFamily="34" charset="0"/>
              </a:rPr>
              <a:t>Decode this new key, find out the values for the modulus and the exponent</a:t>
            </a:r>
          </a:p>
        </p:txBody>
      </p:sp>
      <p:sp>
        <p:nvSpPr>
          <p:cNvPr id="12" name="TextBox 11">
            <a:extLst>
              <a:ext uri="{FF2B5EF4-FFF2-40B4-BE49-F238E27FC236}">
                <a16:creationId xmlns:a16="http://schemas.microsoft.com/office/drawing/2014/main" id="{6DB21AA0-C8EE-2742-6918-2F2F064E0559}"/>
              </a:ext>
            </a:extLst>
          </p:cNvPr>
          <p:cNvSpPr txBox="1"/>
          <p:nvPr/>
        </p:nvSpPr>
        <p:spPr>
          <a:xfrm>
            <a:off x="2654720" y="6012261"/>
            <a:ext cx="7767095" cy="283031"/>
          </a:xfrm>
          <a:prstGeom prst="rect">
            <a:avLst/>
          </a:prstGeom>
          <a:noFill/>
        </p:spPr>
        <p:txBody>
          <a:bodyPr wrap="square">
            <a:spAutoFit/>
          </a:bodyPr>
          <a:lstStyle/>
          <a:p>
            <a:r>
              <a:rPr lang="en-US" sz="1200">
                <a:latin typeface="Arial" panose="020B0604020202020204" pitchFamily="34" charset="0"/>
                <a:cs typeface="Arial" panose="020B0604020202020204" pitchFamily="34" charset="0"/>
                <a:hlinkClick r:id="rId3"/>
              </a:rPr>
              <a:t>https://github.com/DariusBuhai/FMI-Unibuc/tree/main/Year%20III/Semester%201/SSI/Laborator/Laborator%2010</a:t>
            </a:r>
            <a:r>
              <a:rPr lang="en-US" sz="12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035598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4C1A-021C-2BE9-649A-6B8BAB19E17F}"/>
              </a:ext>
            </a:extLst>
          </p:cNvPr>
          <p:cNvSpPr>
            <a:spLocks noGrp="1"/>
          </p:cNvSpPr>
          <p:nvPr>
            <p:ph type="title"/>
          </p:nvPr>
        </p:nvSpPr>
        <p:spPr/>
        <p:txBody>
          <a:bodyPr/>
          <a:lstStyle/>
          <a:p>
            <a:r>
              <a:rPr lang="en-US"/>
              <a:t>Practice: Playing with the RSA key pair </a:t>
            </a:r>
          </a:p>
        </p:txBody>
      </p:sp>
      <p:sp>
        <p:nvSpPr>
          <p:cNvPr id="10" name="TextBox 9">
            <a:extLst>
              <a:ext uri="{FF2B5EF4-FFF2-40B4-BE49-F238E27FC236}">
                <a16:creationId xmlns:a16="http://schemas.microsoft.com/office/drawing/2014/main" id="{8934AA8D-257C-B121-EDA5-AAEE8C0CA366}"/>
              </a:ext>
            </a:extLst>
          </p:cNvPr>
          <p:cNvSpPr txBox="1"/>
          <p:nvPr/>
        </p:nvSpPr>
        <p:spPr>
          <a:xfrm>
            <a:off x="378819" y="1194435"/>
            <a:ext cx="11434361" cy="4801314"/>
          </a:xfrm>
          <a:prstGeom prst="rect">
            <a:avLst/>
          </a:prstGeom>
          <a:noFill/>
        </p:spPr>
        <p:txBody>
          <a:bodyPr wrap="square" lIns="91440" tIns="45720" rIns="91440" bIns="45720" anchor="t">
            <a:spAutoFit/>
          </a:bodyPr>
          <a:lstStyle/>
          <a:p>
            <a:pPr>
              <a:spcBef>
                <a:spcPts val="600"/>
              </a:spcBef>
            </a:pPr>
            <a:r>
              <a:rPr lang="en-US" sz="2000">
                <a:solidFill>
                  <a:srgbClr val="1F2328"/>
                </a:solidFill>
                <a:latin typeface="Arial"/>
                <a:cs typeface="Arial"/>
              </a:rPr>
              <a:t>Generate an RSA private key, 2048 bit long modulus </a:t>
            </a:r>
            <a:endParaRPr lang="en-US" sz="2000">
              <a:solidFill>
                <a:srgbClr val="1F2328"/>
              </a:solidFill>
              <a:latin typeface="Arial" panose="020B0604020202020204" pitchFamily="34" charset="0"/>
              <a:cs typeface="Arial" panose="020B0604020202020204" pitchFamily="34" charset="0"/>
            </a:endParaRPr>
          </a:p>
          <a:p>
            <a:pPr>
              <a:spcBef>
                <a:spcPts val="600"/>
              </a:spcBef>
            </a:pPr>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openssl</a:t>
            </a:r>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genrsa</a:t>
            </a:r>
            <a:r>
              <a:rPr lang="en-US" sz="2000">
                <a:solidFill>
                  <a:srgbClr val="FFFF00"/>
                </a:solidFill>
                <a:highlight>
                  <a:srgbClr val="000000"/>
                </a:highlight>
                <a:latin typeface="Courier New"/>
                <a:cs typeface="Courier New"/>
              </a:rPr>
              <a:t> -out </a:t>
            </a:r>
            <a:r>
              <a:rPr lang="en-US" sz="2000" err="1">
                <a:solidFill>
                  <a:srgbClr val="FFFF00"/>
                </a:solidFill>
                <a:highlight>
                  <a:srgbClr val="000000"/>
                </a:highlight>
                <a:latin typeface="Courier New"/>
                <a:cs typeface="Courier New"/>
              </a:rPr>
              <a:t>ana_sk.pem</a:t>
            </a:r>
            <a:r>
              <a:rPr lang="en-US" sz="2000">
                <a:solidFill>
                  <a:srgbClr val="FFFF00"/>
                </a:solidFill>
                <a:highlight>
                  <a:srgbClr val="000000"/>
                </a:highlight>
                <a:latin typeface="Courier New"/>
                <a:cs typeface="Courier New"/>
              </a:rPr>
              <a:t> 2048</a:t>
            </a:r>
          </a:p>
          <a:p>
            <a:pPr algn="l">
              <a:spcBef>
                <a:spcPts val="600"/>
              </a:spcBef>
            </a:pPr>
            <a:endParaRPr lang="en-US" sz="1200">
              <a:solidFill>
                <a:srgbClr val="1F2328"/>
              </a:solidFill>
              <a:latin typeface="Arial" panose="020B0604020202020204" pitchFamily="34" charset="0"/>
              <a:cs typeface="Arial" panose="020B0604020202020204" pitchFamily="34" charset="0"/>
            </a:endParaRPr>
          </a:p>
          <a:p>
            <a:pPr algn="l">
              <a:spcBef>
                <a:spcPts val="600"/>
              </a:spcBef>
            </a:pPr>
            <a:r>
              <a:rPr lang="en-US" sz="2000">
                <a:solidFill>
                  <a:srgbClr val="1F2328"/>
                </a:solidFill>
                <a:latin typeface="Arial"/>
                <a:cs typeface="Arial"/>
              </a:rPr>
              <a:t>Decode the key, display the value of n and the p, q primes</a:t>
            </a:r>
            <a:r>
              <a:rPr lang="en-US" sz="2000" b="0" i="0">
                <a:solidFill>
                  <a:srgbClr val="1F2328"/>
                </a:solidFill>
                <a:effectLst/>
                <a:latin typeface="Arial"/>
                <a:cs typeface="Arial"/>
              </a:rPr>
              <a:t>:</a:t>
            </a:r>
          </a:p>
          <a:p>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openssl</a:t>
            </a:r>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rsa</a:t>
            </a:r>
            <a:r>
              <a:rPr lang="en-US" sz="2000">
                <a:solidFill>
                  <a:srgbClr val="FFFF00"/>
                </a:solidFill>
                <a:highlight>
                  <a:srgbClr val="000000"/>
                </a:highlight>
                <a:latin typeface="Courier New"/>
                <a:cs typeface="Courier New"/>
              </a:rPr>
              <a:t> -in </a:t>
            </a:r>
            <a:r>
              <a:rPr lang="en-US" sz="2000" err="1">
                <a:solidFill>
                  <a:srgbClr val="FFFF00"/>
                </a:solidFill>
                <a:highlight>
                  <a:srgbClr val="000000"/>
                </a:highlight>
                <a:latin typeface="Courier New"/>
                <a:cs typeface="Courier New"/>
              </a:rPr>
              <a:t>ana_sk.pem</a:t>
            </a:r>
            <a:r>
              <a:rPr lang="en-US" sz="2000">
                <a:solidFill>
                  <a:srgbClr val="FFFF00"/>
                </a:solidFill>
                <a:highlight>
                  <a:srgbClr val="000000"/>
                </a:highlight>
                <a:latin typeface="Courier New"/>
                <a:cs typeface="Courier New"/>
              </a:rPr>
              <a:t> –text </a:t>
            </a:r>
            <a:br>
              <a:rPr lang="en-US" sz="2000">
                <a:highlight>
                  <a:srgbClr val="000000"/>
                </a:highlight>
                <a:latin typeface="Courier New" panose="02070309020205020404" pitchFamily="49" charset="0"/>
                <a:cs typeface="Courier New" panose="02070309020205020404" pitchFamily="49" charset="0"/>
              </a:rPr>
            </a:br>
            <a:r>
              <a:rPr lang="en-US" sz="2000">
                <a:solidFill>
                  <a:srgbClr val="FFFF00"/>
                </a:solidFill>
                <a:highlight>
                  <a:srgbClr val="000000"/>
                </a:highlight>
                <a:latin typeface="Courier New"/>
                <a:cs typeface="Courier New"/>
              </a:rPr>
              <a:t>$ cat </a:t>
            </a:r>
            <a:r>
              <a:rPr lang="en-US" sz="2000" err="1">
                <a:solidFill>
                  <a:srgbClr val="FFFF00"/>
                </a:solidFill>
                <a:highlight>
                  <a:srgbClr val="000000"/>
                </a:highlight>
                <a:latin typeface="Courier New"/>
                <a:cs typeface="Courier New"/>
              </a:rPr>
              <a:t>ana_sk.pem</a:t>
            </a:r>
          </a:p>
          <a:p>
            <a:pPr>
              <a:spcBef>
                <a:spcPts val="600"/>
              </a:spcBef>
            </a:pPr>
            <a:endParaRPr lang="en-US" sz="1200" b="0" i="0">
              <a:solidFill>
                <a:srgbClr val="1F2328"/>
              </a:solidFill>
              <a:effectLst/>
              <a:latin typeface="Arial" panose="020B0604020202020204" pitchFamily="34" charset="0"/>
              <a:cs typeface="Arial" panose="020B0604020202020204" pitchFamily="34" charset="0"/>
            </a:endParaRPr>
          </a:p>
          <a:p>
            <a:pPr>
              <a:spcBef>
                <a:spcPts val="600"/>
              </a:spcBef>
            </a:pPr>
            <a:r>
              <a:rPr lang="en-US" sz="2000" b="0" i="0">
                <a:solidFill>
                  <a:srgbClr val="1F2328"/>
                </a:solidFill>
                <a:effectLst/>
                <a:latin typeface="Arial"/>
                <a:cs typeface="Arial"/>
              </a:rPr>
              <a:t>Pick a strong password and generate a new key, protected by this password and AES256:</a:t>
            </a:r>
          </a:p>
          <a:p>
            <a:r>
              <a:rPr lang="en-US">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openssl</a:t>
            </a:r>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genrsa</a:t>
            </a:r>
            <a:r>
              <a:rPr lang="en-US" sz="2000">
                <a:solidFill>
                  <a:srgbClr val="FFFF00"/>
                </a:solidFill>
                <a:highlight>
                  <a:srgbClr val="000000"/>
                </a:highlight>
                <a:latin typeface="Courier New"/>
                <a:cs typeface="Courier New"/>
              </a:rPr>
              <a:t> -aes256 -out </a:t>
            </a:r>
            <a:r>
              <a:rPr lang="en-US" sz="2000" err="1">
                <a:solidFill>
                  <a:srgbClr val="FFFF00"/>
                </a:solidFill>
                <a:highlight>
                  <a:srgbClr val="000000"/>
                </a:highlight>
                <a:latin typeface="Courier New"/>
                <a:cs typeface="Courier New"/>
              </a:rPr>
              <a:t>ana_sk_protected.pem</a:t>
            </a:r>
            <a:r>
              <a:rPr lang="en-US" sz="2000">
                <a:solidFill>
                  <a:srgbClr val="FFFF00"/>
                </a:solidFill>
                <a:highlight>
                  <a:srgbClr val="000000"/>
                </a:highlight>
                <a:latin typeface="Courier New"/>
                <a:cs typeface="Courier New"/>
              </a:rPr>
              <a:t> 2048 </a:t>
            </a:r>
            <a:endParaRPr lang="en-US" sz="2000">
              <a:solidFill>
                <a:srgbClr val="FFFF00"/>
              </a:solidFill>
              <a:highlight>
                <a:srgbClr val="000000"/>
              </a:highlight>
              <a:latin typeface="Courier New" panose="02070309020205020404" pitchFamily="49" charset="0"/>
              <a:cs typeface="Courier New" panose="02070309020205020404" pitchFamily="49" charset="0"/>
            </a:endParaRPr>
          </a:p>
          <a:p>
            <a:r>
              <a:rPr lang="en-US" sz="2000">
                <a:solidFill>
                  <a:srgbClr val="FFFF00"/>
                </a:solidFill>
                <a:highlight>
                  <a:srgbClr val="000000"/>
                </a:highlight>
                <a:latin typeface="Courier New"/>
                <a:cs typeface="Courier New"/>
              </a:rPr>
              <a:t>$ cat </a:t>
            </a:r>
            <a:r>
              <a:rPr lang="en-US" sz="2000" err="1">
                <a:solidFill>
                  <a:srgbClr val="FFFF00"/>
                </a:solidFill>
                <a:highlight>
                  <a:srgbClr val="000000"/>
                </a:highlight>
                <a:latin typeface="Courier New"/>
                <a:cs typeface="Courier New"/>
              </a:rPr>
              <a:t>ana_sk_protected.pem</a:t>
            </a:r>
          </a:p>
          <a:p>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openssl</a:t>
            </a:r>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rsa</a:t>
            </a:r>
            <a:r>
              <a:rPr lang="en-US" sz="2000">
                <a:solidFill>
                  <a:srgbClr val="FFFF00"/>
                </a:solidFill>
                <a:highlight>
                  <a:srgbClr val="000000"/>
                </a:highlight>
                <a:latin typeface="Courier New"/>
                <a:cs typeface="Courier New"/>
              </a:rPr>
              <a:t> -in </a:t>
            </a:r>
            <a:r>
              <a:rPr lang="en-US" sz="2000" err="1">
                <a:solidFill>
                  <a:srgbClr val="FFFF00"/>
                </a:solidFill>
                <a:highlight>
                  <a:srgbClr val="000000"/>
                </a:highlight>
                <a:latin typeface="Courier New"/>
                <a:cs typeface="Courier New"/>
              </a:rPr>
              <a:t>ana_sk_protected.pem</a:t>
            </a:r>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RSAPublicKey_out</a:t>
            </a:r>
            <a:r>
              <a:rPr lang="en-US" sz="2000">
                <a:solidFill>
                  <a:srgbClr val="FFFF00"/>
                </a:solidFill>
                <a:highlight>
                  <a:srgbClr val="000000"/>
                </a:highlight>
                <a:latin typeface="Courier New"/>
                <a:cs typeface="Courier New"/>
              </a:rPr>
              <a:t> -out </a:t>
            </a:r>
            <a:r>
              <a:rPr lang="en-US" sz="2000" err="1">
                <a:solidFill>
                  <a:srgbClr val="FFFF00"/>
                </a:solidFill>
                <a:highlight>
                  <a:srgbClr val="000000"/>
                </a:highlight>
                <a:latin typeface="Courier New"/>
                <a:cs typeface="Courier New"/>
              </a:rPr>
              <a:t>ana_pk.pem</a:t>
            </a:r>
            <a:r>
              <a:rPr lang="en-US">
                <a:solidFill>
                  <a:srgbClr val="FFFF00"/>
                </a:solidFill>
                <a:highlight>
                  <a:srgbClr val="000000"/>
                </a:highlight>
                <a:latin typeface="Courier New"/>
                <a:cs typeface="Courier New"/>
              </a:rPr>
              <a:t> </a:t>
            </a:r>
            <a:endParaRPr lang="en-US">
              <a:solidFill>
                <a:srgbClr val="FFFF00"/>
              </a:solidFill>
              <a:highlight>
                <a:srgbClr val="000000"/>
              </a:highlight>
              <a:latin typeface="Courier New" panose="02070309020205020404" pitchFamily="49" charset="0"/>
              <a:cs typeface="Courier New" panose="02070309020205020404" pitchFamily="49" charset="0"/>
            </a:endParaRPr>
          </a:p>
          <a:p>
            <a:pPr>
              <a:spcBef>
                <a:spcPts val="600"/>
              </a:spcBef>
            </a:pPr>
            <a:endParaRPr lang="en-US" sz="1400" b="0" i="0">
              <a:solidFill>
                <a:srgbClr val="1F2328"/>
              </a:solidFill>
              <a:effectLst/>
              <a:latin typeface="Arial" panose="020B0604020202020204" pitchFamily="34" charset="0"/>
              <a:cs typeface="Arial" panose="020B0604020202020204" pitchFamily="34" charset="0"/>
            </a:endParaRPr>
          </a:p>
          <a:p>
            <a:pPr>
              <a:spcBef>
                <a:spcPts val="600"/>
              </a:spcBef>
            </a:pPr>
            <a:r>
              <a:rPr lang="en-US" sz="2000" b="0" i="0">
                <a:solidFill>
                  <a:srgbClr val="1F2328"/>
                </a:solidFill>
                <a:effectLst/>
                <a:latin typeface="Arial"/>
                <a:cs typeface="Arial"/>
              </a:rPr>
              <a:t>Decode this new key, find out the values for the modulus the exponent:</a:t>
            </a:r>
            <a:endParaRPr lang="en-US" sz="2000">
              <a:solidFill>
                <a:srgbClr val="1F2328"/>
              </a:solidFill>
              <a:latin typeface="Arial"/>
              <a:cs typeface="Arial"/>
            </a:endParaRPr>
          </a:p>
          <a:p>
            <a:pPr indent="-285750">
              <a:spcBef>
                <a:spcPts val="600"/>
              </a:spcBef>
            </a:pPr>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openssl</a:t>
            </a:r>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rsa</a:t>
            </a:r>
            <a:r>
              <a:rPr lang="en-US" sz="2000">
                <a:solidFill>
                  <a:srgbClr val="FFFF00"/>
                </a:solidFill>
                <a:highlight>
                  <a:srgbClr val="000000"/>
                </a:highlight>
                <a:latin typeface="Courier New"/>
                <a:cs typeface="Courier New"/>
              </a:rPr>
              <a:t> -</a:t>
            </a:r>
            <a:r>
              <a:rPr lang="en-US" sz="2000" err="1">
                <a:solidFill>
                  <a:srgbClr val="FFFF00"/>
                </a:solidFill>
                <a:highlight>
                  <a:srgbClr val="000000"/>
                </a:highlight>
                <a:latin typeface="Courier New"/>
                <a:cs typeface="Courier New"/>
              </a:rPr>
              <a:t>RSAPublicKey_in</a:t>
            </a:r>
            <a:r>
              <a:rPr lang="en-US" sz="2000">
                <a:solidFill>
                  <a:srgbClr val="FFFF00"/>
                </a:solidFill>
                <a:highlight>
                  <a:srgbClr val="000000"/>
                </a:highlight>
                <a:latin typeface="Courier New"/>
                <a:cs typeface="Courier New"/>
              </a:rPr>
              <a:t> -in </a:t>
            </a:r>
            <a:r>
              <a:rPr lang="en-US" sz="2000" err="1">
                <a:solidFill>
                  <a:srgbClr val="FFFF00"/>
                </a:solidFill>
                <a:highlight>
                  <a:srgbClr val="000000"/>
                </a:highlight>
                <a:latin typeface="Courier New"/>
                <a:cs typeface="Courier New"/>
              </a:rPr>
              <a:t>ana_pk.pem</a:t>
            </a:r>
            <a:r>
              <a:rPr lang="en-US" sz="2000">
                <a:solidFill>
                  <a:srgbClr val="FFFF00"/>
                </a:solidFill>
                <a:highlight>
                  <a:srgbClr val="000000"/>
                </a:highlight>
                <a:latin typeface="Courier New"/>
                <a:cs typeface="Courier New"/>
              </a:rPr>
              <a:t> -text</a:t>
            </a:r>
          </a:p>
        </p:txBody>
      </p:sp>
      <p:sp>
        <p:nvSpPr>
          <p:cNvPr id="12" name="TextBox 11">
            <a:extLst>
              <a:ext uri="{FF2B5EF4-FFF2-40B4-BE49-F238E27FC236}">
                <a16:creationId xmlns:a16="http://schemas.microsoft.com/office/drawing/2014/main" id="{6DB21AA0-C8EE-2742-6918-2F2F064E0559}"/>
              </a:ext>
            </a:extLst>
          </p:cNvPr>
          <p:cNvSpPr txBox="1"/>
          <p:nvPr/>
        </p:nvSpPr>
        <p:spPr>
          <a:xfrm>
            <a:off x="2654720" y="6012261"/>
            <a:ext cx="7767095" cy="283031"/>
          </a:xfrm>
          <a:prstGeom prst="rect">
            <a:avLst/>
          </a:prstGeom>
          <a:noFill/>
        </p:spPr>
        <p:txBody>
          <a:bodyPr wrap="square">
            <a:spAutoFit/>
          </a:bodyPr>
          <a:lstStyle/>
          <a:p>
            <a:r>
              <a:rPr lang="en-US" sz="1200">
                <a:latin typeface="Arial" panose="020B0604020202020204" pitchFamily="34" charset="0"/>
                <a:cs typeface="Arial" panose="020B0604020202020204" pitchFamily="34" charset="0"/>
                <a:hlinkClick r:id="rId3"/>
              </a:rPr>
              <a:t>https://github.com/DariusBuhai/FMI-Unibuc/tree/main/Year%20III/Semester%201/SSI/Laborator/Laborator%2010</a:t>
            </a:r>
            <a:r>
              <a:rPr lang="en-US" sz="12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744550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a:t>Session Keys</a:t>
            </a:r>
            <a:endParaRPr lang="en-US" sz="4400" b="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294967295"/>
          </p:nvPr>
        </p:nvSpPr>
        <p:spPr>
          <a:xfrm>
            <a:off x="9219616" y="6443089"/>
            <a:ext cx="2743200" cy="365125"/>
          </a:xfrm>
          <a:prstGeom prst="rect">
            <a:avLst/>
          </a:prstGeom>
        </p:spPr>
        <p:txBody>
          <a:bodyPr/>
          <a:lstStyle/>
          <a:p>
            <a:r>
              <a:rPr lang="en-US"/>
              <a:t>Security: 8- </a:t>
            </a:r>
            <a:fld id="{C4204591-24BD-A542-B9D5-F8D8A88D2FEE}" type="slidenum">
              <a:rPr lang="en-US" smtClean="0"/>
              <a:pPr/>
              <a:t>35</a:t>
            </a:fld>
            <a:endParaRPr lang="en-US"/>
          </a:p>
        </p:txBody>
      </p:sp>
      <p:sp>
        <p:nvSpPr>
          <p:cNvPr id="5" name="Rectangle 3">
            <a:extLst>
              <a:ext uri="{FF2B5EF4-FFF2-40B4-BE49-F238E27FC236}">
                <a16:creationId xmlns:a16="http://schemas.microsoft.com/office/drawing/2014/main" id="{DB9CF750-12CC-3F42-84BE-176B87ACB504}"/>
              </a:ext>
            </a:extLst>
          </p:cNvPr>
          <p:cNvSpPr txBox="1">
            <a:spLocks noChangeArrowheads="1"/>
          </p:cNvSpPr>
          <p:nvPr/>
        </p:nvSpPr>
        <p:spPr>
          <a:xfrm>
            <a:off x="539828" y="1354068"/>
            <a:ext cx="1084379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r>
              <a:rPr lang="en-US" sz="3200">
                <a:latin typeface="Arial" panose="020B0604020202020204" pitchFamily="34" charset="0"/>
                <a:cs typeface="Arial" panose="020B0604020202020204" pitchFamily="34" charset="0"/>
              </a:rPr>
              <a:t>exponentiation in RSA is computationally intensive</a:t>
            </a:r>
          </a:p>
          <a:p>
            <a:pPr indent="-339725"/>
            <a:r>
              <a:rPr lang="en-US" sz="3200">
                <a:latin typeface="Arial" panose="020B0604020202020204" pitchFamily="34" charset="0"/>
                <a:cs typeface="Arial" panose="020B0604020202020204" pitchFamily="34" charset="0"/>
              </a:rPr>
              <a:t>DES is at least 100 times faster than RSA</a:t>
            </a:r>
          </a:p>
          <a:p>
            <a:pPr indent="-339725"/>
            <a:r>
              <a:rPr lang="en-US" sz="3200">
                <a:latin typeface="Arial" panose="020B0604020202020204" pitchFamily="34" charset="0"/>
                <a:cs typeface="Arial" panose="020B0604020202020204" pitchFamily="34" charset="0"/>
              </a:rPr>
              <a:t>use public key crypto to establish secure connection, then establish second key – symmetric session key – for encrypting data</a:t>
            </a:r>
          </a:p>
          <a:p>
            <a:pPr>
              <a:spcBef>
                <a:spcPct val="60000"/>
              </a:spcBef>
              <a:buFont typeface="Wingdings" charset="0"/>
              <a:buNone/>
            </a:pPr>
            <a:r>
              <a:rPr lang="en-US" sz="3200">
                <a:solidFill>
                  <a:srgbClr val="0012A0"/>
                </a:solidFill>
                <a:latin typeface="Arial" panose="020B0604020202020204" pitchFamily="34" charset="0"/>
                <a:cs typeface="Arial" panose="020B0604020202020204" pitchFamily="34" charset="0"/>
              </a:rPr>
              <a:t>session key, K</a:t>
            </a:r>
            <a:r>
              <a:rPr lang="en-US" sz="3200" baseline="-25000">
                <a:solidFill>
                  <a:srgbClr val="0012A0"/>
                </a:solidFill>
                <a:latin typeface="Arial" panose="020B0604020202020204" pitchFamily="34" charset="0"/>
                <a:cs typeface="Arial" panose="020B0604020202020204" pitchFamily="34" charset="0"/>
              </a:rPr>
              <a:t>S</a:t>
            </a:r>
          </a:p>
          <a:p>
            <a:pPr marL="457200"/>
            <a:r>
              <a:rPr lang="en-US">
                <a:latin typeface="Arial" panose="020B0604020202020204" pitchFamily="34" charset="0"/>
                <a:cs typeface="Arial" panose="020B0604020202020204" pitchFamily="34" charset="0"/>
              </a:rPr>
              <a:t>Bob and Ana use RSA to exchange a symmetric session key K</a:t>
            </a:r>
            <a:r>
              <a:rPr lang="en-US" baseline="-25000">
                <a:latin typeface="Arial" panose="020B0604020202020204" pitchFamily="34" charset="0"/>
                <a:cs typeface="Arial" panose="020B0604020202020204" pitchFamily="34" charset="0"/>
              </a:rPr>
              <a:t>S</a:t>
            </a:r>
          </a:p>
          <a:p>
            <a:pPr marL="457200"/>
            <a:r>
              <a:rPr lang="en-US">
                <a:latin typeface="Arial" panose="020B0604020202020204" pitchFamily="34" charset="0"/>
                <a:cs typeface="Arial" panose="020B0604020202020204" pitchFamily="34" charset="0"/>
              </a:rPr>
              <a:t>once both have K</a:t>
            </a:r>
            <a:r>
              <a:rPr lang="en-US" baseline="-25000">
                <a:latin typeface="Arial" panose="020B0604020202020204" pitchFamily="34" charset="0"/>
                <a:cs typeface="Arial" panose="020B0604020202020204" pitchFamily="34" charset="0"/>
              </a:rPr>
              <a:t>S</a:t>
            </a:r>
            <a:r>
              <a:rPr lang="en-US">
                <a:latin typeface="Arial" panose="020B0604020202020204" pitchFamily="34" charset="0"/>
                <a:cs typeface="Arial" panose="020B0604020202020204" pitchFamily="34" charset="0"/>
              </a:rPr>
              <a:t>, they use symmetric key cryptography</a:t>
            </a:r>
          </a:p>
          <a:p>
            <a:endParaRPr lang="en-US">
              <a:latin typeface="Gill Sans MT" charset="0"/>
            </a:endParaRPr>
          </a:p>
        </p:txBody>
      </p:sp>
    </p:spTree>
    <p:extLst>
      <p:ext uri="{BB962C8B-B14F-4D97-AF65-F5344CB8AC3E}">
        <p14:creationId xmlns:p14="http://schemas.microsoft.com/office/powerpoint/2010/main" val="1684520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0E61-1F66-6B1D-856D-978DC1F2AD59}"/>
              </a:ext>
            </a:extLst>
          </p:cNvPr>
          <p:cNvSpPr>
            <a:spLocks noGrp="1"/>
          </p:cNvSpPr>
          <p:nvPr>
            <p:ph type="title"/>
          </p:nvPr>
        </p:nvSpPr>
        <p:spPr/>
        <p:txBody>
          <a:bodyPr/>
          <a:lstStyle/>
          <a:p>
            <a:r>
              <a:rPr lang="en-US"/>
              <a:t>Practice: Session Keys (WIP)</a:t>
            </a:r>
          </a:p>
        </p:txBody>
      </p:sp>
      <p:sp>
        <p:nvSpPr>
          <p:cNvPr id="3" name="Content Placeholder 2">
            <a:extLst>
              <a:ext uri="{FF2B5EF4-FFF2-40B4-BE49-F238E27FC236}">
                <a16:creationId xmlns:a16="http://schemas.microsoft.com/office/drawing/2014/main" id="{1AF5CCC4-C299-2005-DAF6-09F684714E78}"/>
              </a:ext>
            </a:extLst>
          </p:cNvPr>
          <p:cNvSpPr>
            <a:spLocks noGrp="1"/>
          </p:cNvSpPr>
          <p:nvPr>
            <p:ph idx="1"/>
          </p:nvPr>
        </p:nvSpPr>
        <p:spPr>
          <a:xfrm>
            <a:off x="381000" y="1421515"/>
            <a:ext cx="11134725" cy="4550659"/>
          </a:xfrm>
        </p:spPr>
        <p:txBody>
          <a:bodyPr>
            <a:normAutofit fontScale="70000" lnSpcReduction="20000"/>
          </a:bodyPr>
          <a:lstStyle/>
          <a:p>
            <a:pPr marL="0" indent="0">
              <a:lnSpc>
                <a:spcPct val="120000"/>
              </a:lnSpc>
              <a:spcBef>
                <a:spcPts val="0"/>
              </a:spcBef>
              <a:buNone/>
            </a:pPr>
            <a:r>
              <a:rPr lang="en-US" b="0" i="0">
                <a:solidFill>
                  <a:srgbClr val="1F2328"/>
                </a:solidFill>
                <a:effectLst/>
              </a:rPr>
              <a:t>Encrypt the file bob_message.txt using RSA and the previously generated key</a:t>
            </a:r>
          </a:p>
          <a:p>
            <a:pPr marL="0" indent="0">
              <a:lnSpc>
                <a:spcPct val="120000"/>
              </a:lnSpc>
              <a:spcBef>
                <a:spcPts val="0"/>
              </a:spcBef>
              <a:buNone/>
            </a:pPr>
            <a:r>
              <a:rPr lang="en-US" sz="2600" b="0" i="0">
                <a:solidFill>
                  <a:srgbClr val="FFFF00"/>
                </a:solidFill>
                <a:effectLst/>
                <a:highlight>
                  <a:srgbClr val="000000"/>
                </a:highlight>
                <a:latin typeface="Courier New" panose="02070309020205020404" pitchFamily="49" charset="0"/>
                <a:cs typeface="Courier New" panose="02070309020205020404" pitchFamily="49" charset="0"/>
              </a:rPr>
              <a:t>$ openssl pkeyutl -sign -in bob_message.txt -inkey ana_sk.pem -out encryptedBob.txt</a:t>
            </a:r>
          </a:p>
          <a:p>
            <a:pPr marL="0" indent="0">
              <a:lnSpc>
                <a:spcPct val="120000"/>
              </a:lnSpc>
              <a:spcBef>
                <a:spcPts val="0"/>
              </a:spcBef>
              <a:buNone/>
            </a:pPr>
            <a:endParaRPr lang="en-US"/>
          </a:p>
          <a:p>
            <a:pPr marL="0" indent="0">
              <a:lnSpc>
                <a:spcPct val="120000"/>
              </a:lnSpc>
              <a:spcBef>
                <a:spcPts val="0"/>
              </a:spcBef>
              <a:buNone/>
            </a:pPr>
            <a:r>
              <a:rPr lang="en-US"/>
              <a:t>If the file is too large, generate a 256 bit key (32 bytes) and encrypt with AES</a:t>
            </a:r>
          </a:p>
          <a:p>
            <a:pPr marL="0" indent="0">
              <a:lnSpc>
                <a:spcPct val="120000"/>
              </a:lnSpc>
              <a:spcBef>
                <a:spcPts val="0"/>
              </a:spcBef>
              <a:buNone/>
            </a:pPr>
            <a:r>
              <a:rPr lang="en-US" sz="2600">
                <a:solidFill>
                  <a:srgbClr val="FFFF00"/>
                </a:solidFill>
                <a:highlight>
                  <a:srgbClr val="000000"/>
                </a:highlight>
                <a:latin typeface="Courier New" panose="02070309020205020404" pitchFamily="49" charset="0"/>
                <a:cs typeface="Courier New" panose="02070309020205020404" pitchFamily="49" charset="0"/>
              </a:rPr>
              <a:t>$ openssl rand 32 &gt; bob_symetric_key.key</a:t>
            </a:r>
          </a:p>
          <a:p>
            <a:pPr marL="0" indent="0">
              <a:lnSpc>
                <a:spcPct val="120000"/>
              </a:lnSpc>
              <a:spcBef>
                <a:spcPts val="0"/>
              </a:spcBef>
              <a:buNone/>
            </a:pPr>
            <a:r>
              <a:rPr lang="en-US" sz="2600">
                <a:solidFill>
                  <a:srgbClr val="FFFF00"/>
                </a:solidFill>
                <a:highlight>
                  <a:srgbClr val="000000"/>
                </a:highlight>
                <a:latin typeface="Courier New" panose="02070309020205020404" pitchFamily="49" charset="0"/>
                <a:cs typeface="Courier New" panose="02070309020205020404" pitchFamily="49" charset="0"/>
              </a:rPr>
              <a:t>$ openssl enc -aes256 -a -in bob_message.rtf -out bob_message_encrypted.rtf -kfile bob_symetric_key.key </a:t>
            </a:r>
            <a:endParaRPr lang="en-US" sz="2600"/>
          </a:p>
          <a:p>
            <a:pPr marL="0" indent="0">
              <a:lnSpc>
                <a:spcPct val="120000"/>
              </a:lnSpc>
              <a:spcBef>
                <a:spcPts val="0"/>
              </a:spcBef>
              <a:buNone/>
            </a:pPr>
            <a:endParaRPr lang="en-US"/>
          </a:p>
          <a:p>
            <a:pPr marL="0" indent="0">
              <a:lnSpc>
                <a:spcPct val="120000"/>
              </a:lnSpc>
              <a:spcBef>
                <a:spcPts val="0"/>
              </a:spcBef>
              <a:buNone/>
            </a:pPr>
            <a:r>
              <a:rPr lang="en-US"/>
              <a:t>Encrypt the AES key using asymmetric encryption, using RSA.</a:t>
            </a:r>
          </a:p>
          <a:p>
            <a:pPr marL="0" indent="0">
              <a:lnSpc>
                <a:spcPct val="120000"/>
              </a:lnSpc>
              <a:spcBef>
                <a:spcPts val="0"/>
              </a:spcBef>
              <a:buNone/>
            </a:pPr>
            <a:r>
              <a:rPr lang="en-US" sz="2600">
                <a:solidFill>
                  <a:srgbClr val="FFFF00"/>
                </a:solidFill>
                <a:highlight>
                  <a:srgbClr val="000000"/>
                </a:highlight>
                <a:latin typeface="Courier New" panose="02070309020205020404" pitchFamily="49" charset="0"/>
                <a:cs typeface="Courier New" panose="02070309020205020404" pitchFamily="49" charset="0"/>
              </a:rPr>
              <a:t>openssl pkeyutl -sign -in bob_symetric_key.key -inkey ana_sk.pem -out bob_symetric_key_encrypted.key</a:t>
            </a:r>
          </a:p>
          <a:p>
            <a:pPr marL="0" indent="0">
              <a:lnSpc>
                <a:spcPct val="120000"/>
              </a:lnSpc>
              <a:spcBef>
                <a:spcPts val="0"/>
              </a:spcBef>
              <a:buNone/>
            </a:pPr>
            <a:endParaRPr lang="en-US"/>
          </a:p>
          <a:p>
            <a:pPr marL="0" indent="0">
              <a:lnSpc>
                <a:spcPct val="120000"/>
              </a:lnSpc>
              <a:spcBef>
                <a:spcPts val="0"/>
              </a:spcBef>
              <a:buNone/>
            </a:pPr>
            <a:r>
              <a:rPr lang="en-US"/>
              <a:t>Decrypt and obtain the initial message</a:t>
            </a:r>
          </a:p>
          <a:p>
            <a:pPr marL="0" indent="0">
              <a:lnSpc>
                <a:spcPct val="120000"/>
              </a:lnSpc>
              <a:spcBef>
                <a:spcPts val="0"/>
              </a:spcBef>
              <a:buNone/>
            </a:pPr>
            <a:r>
              <a:rPr lang="en-US" sz="2600">
                <a:solidFill>
                  <a:srgbClr val="FFFF00"/>
                </a:solidFill>
                <a:highlight>
                  <a:srgbClr val="000000"/>
                </a:highlight>
                <a:latin typeface="Courier New" panose="02070309020205020404" pitchFamily="49" charset="0"/>
                <a:cs typeface="Courier New" panose="02070309020205020404" pitchFamily="49" charset="0"/>
              </a:rPr>
              <a:t>openssl enc -aes256 -d -in bob_message_encrypted.rtf -kfile bob_symetric_key.key </a:t>
            </a:r>
          </a:p>
        </p:txBody>
      </p:sp>
    </p:spTree>
    <p:extLst>
      <p:ext uri="{BB962C8B-B14F-4D97-AF65-F5344CB8AC3E}">
        <p14:creationId xmlns:p14="http://schemas.microsoft.com/office/powerpoint/2010/main" val="1663793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0EE1-BCD4-A744-A0B1-90639F009FBC}"/>
              </a:ext>
            </a:extLst>
          </p:cNvPr>
          <p:cNvSpPr>
            <a:spLocks noGrp="1"/>
          </p:cNvSpPr>
          <p:nvPr>
            <p:ph type="title"/>
          </p:nvPr>
        </p:nvSpPr>
        <p:spPr/>
        <p:txBody>
          <a:bodyPr/>
          <a:lstStyle/>
          <a:p>
            <a:r>
              <a:rPr lang="en-US">
                <a:latin typeface="Arial" panose="020B0604020202020204" pitchFamily="34" charset="0"/>
              </a:rPr>
              <a:t>Aplicaţii / Applications</a:t>
            </a:r>
          </a:p>
        </p:txBody>
      </p:sp>
      <p:sp>
        <p:nvSpPr>
          <p:cNvPr id="3" name="Content Placeholder 2">
            <a:extLst>
              <a:ext uri="{FF2B5EF4-FFF2-40B4-BE49-F238E27FC236}">
                <a16:creationId xmlns:a16="http://schemas.microsoft.com/office/drawing/2014/main" id="{3142B431-9C33-A639-B69A-7B0F5F9DAF5A}"/>
              </a:ext>
            </a:extLst>
          </p:cNvPr>
          <p:cNvSpPr>
            <a:spLocks noGrp="1"/>
          </p:cNvSpPr>
          <p:nvPr>
            <p:ph sz="half" idx="1"/>
          </p:nvPr>
        </p:nvSpPr>
        <p:spPr>
          <a:xfrm>
            <a:off x="530542" y="1825625"/>
            <a:ext cx="5604734" cy="4351338"/>
          </a:xfrm>
        </p:spPr>
        <p:txBody>
          <a:bodyPr>
            <a:normAutofit/>
          </a:bodyPr>
          <a:lstStyle/>
          <a:p>
            <a:pPr>
              <a:tabLst>
                <a:tab pos="1085850" algn="l"/>
              </a:tabLst>
            </a:pPr>
            <a:r>
              <a:rPr lang="en-US"/>
              <a:t>Email securizat / Secure email</a:t>
            </a:r>
          </a:p>
          <a:p>
            <a:pPr lvl="1">
              <a:tabLst>
                <a:tab pos="1085850" algn="l"/>
              </a:tabLst>
            </a:pPr>
            <a:r>
              <a:rPr lang="en-US"/>
              <a:t>Criptat si/sau semnat </a:t>
            </a:r>
          </a:p>
          <a:p>
            <a:pPr lvl="1"/>
            <a:r>
              <a:rPr lang="en-US"/>
              <a:t>cheia publica publicata online </a:t>
            </a:r>
          </a:p>
          <a:p>
            <a:pPr lvl="1"/>
            <a:r>
              <a:rPr lang="en-US"/>
              <a:t>PGP key</a:t>
            </a:r>
          </a:p>
          <a:p>
            <a:endParaRPr lang="en-US"/>
          </a:p>
          <a:p>
            <a:r>
              <a:rPr lang="en-US"/>
              <a:t>Semnarea pachetelor software (Windows DLLs, distributii Linux)</a:t>
            </a:r>
          </a:p>
          <a:p>
            <a:endParaRPr lang="en-US"/>
          </a:p>
          <a:p>
            <a:pPr algn="r"/>
            <a:r>
              <a:rPr lang="en-US"/>
              <a:t>Semnarea in GIT</a:t>
            </a:r>
          </a:p>
          <a:p>
            <a:endParaRPr lang="en-US"/>
          </a:p>
          <a:p>
            <a:pPr marL="457200" lvl="1" indent="0">
              <a:buNone/>
            </a:pPr>
            <a:endParaRPr lang="en-US"/>
          </a:p>
        </p:txBody>
      </p:sp>
      <p:sp>
        <p:nvSpPr>
          <p:cNvPr id="4" name="Content Placeholder 3">
            <a:extLst>
              <a:ext uri="{FF2B5EF4-FFF2-40B4-BE49-F238E27FC236}">
                <a16:creationId xmlns:a16="http://schemas.microsoft.com/office/drawing/2014/main" id="{624376F0-13EE-6337-6BC5-5BA4357BCC94}"/>
              </a:ext>
            </a:extLst>
          </p:cNvPr>
          <p:cNvSpPr>
            <a:spLocks noGrp="1"/>
          </p:cNvSpPr>
          <p:nvPr>
            <p:ph sz="half" idx="2"/>
          </p:nvPr>
        </p:nvSpPr>
        <p:spPr>
          <a:xfrm>
            <a:off x="6172200" y="1825625"/>
            <a:ext cx="5181600" cy="2352836"/>
          </a:xfrm>
        </p:spPr>
        <p:txBody>
          <a:bodyPr>
            <a:normAutofit/>
          </a:bodyPr>
          <a:lstStyle/>
          <a:p>
            <a:r>
              <a:rPr lang="en-US"/>
              <a:t>Private/Instant messaging:</a:t>
            </a:r>
          </a:p>
          <a:p>
            <a:pPr lvl="1"/>
            <a:r>
              <a:rPr lang="en-US"/>
              <a:t>Signal</a:t>
            </a:r>
          </a:p>
          <a:p>
            <a:pPr lvl="1"/>
            <a:r>
              <a:rPr lang="en-US"/>
              <a:t>WhatsApp</a:t>
            </a:r>
          </a:p>
          <a:p>
            <a:pPr lvl="1"/>
            <a:r>
              <a:rPr lang="en-US"/>
              <a:t>Telegraph</a:t>
            </a:r>
          </a:p>
          <a:p>
            <a:pPr marL="0" indent="0">
              <a:buNone/>
            </a:pPr>
            <a:r>
              <a:rPr lang="en-US"/>
              <a:t>	</a:t>
            </a:r>
            <a:r>
              <a:rPr lang="en-US" sz="2400"/>
              <a:t>(Cheia publica este pe server)</a:t>
            </a:r>
          </a:p>
        </p:txBody>
      </p:sp>
      <p:sp>
        <p:nvSpPr>
          <p:cNvPr id="5" name="Content Placeholder 3">
            <a:extLst>
              <a:ext uri="{FF2B5EF4-FFF2-40B4-BE49-F238E27FC236}">
                <a16:creationId xmlns:a16="http://schemas.microsoft.com/office/drawing/2014/main" id="{BA78B96B-7E7F-E9BF-591C-48BA0A4AFD17}"/>
              </a:ext>
            </a:extLst>
          </p:cNvPr>
          <p:cNvSpPr txBox="1">
            <a:spLocks/>
          </p:cNvSpPr>
          <p:nvPr/>
        </p:nvSpPr>
        <p:spPr>
          <a:xfrm>
            <a:off x="606742" y="4001294"/>
            <a:ext cx="5604734" cy="813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8" name="Picture 7" descr="A red and black sign&#10;&#10;Description automatically generated with low confidence">
            <a:extLst>
              <a:ext uri="{FF2B5EF4-FFF2-40B4-BE49-F238E27FC236}">
                <a16:creationId xmlns:a16="http://schemas.microsoft.com/office/drawing/2014/main" id="{459B0792-4262-8657-B4AF-F5402000DD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089617" y="5018701"/>
            <a:ext cx="954629" cy="954629"/>
          </a:xfrm>
          <a:prstGeom prst="rect">
            <a:avLst/>
          </a:prstGeom>
        </p:spPr>
      </p:pic>
      <p:pic>
        <p:nvPicPr>
          <p:cNvPr id="11" name="Picture 10" descr="Chart&#10;&#10;Description automatically generated">
            <a:extLst>
              <a:ext uri="{FF2B5EF4-FFF2-40B4-BE49-F238E27FC236}">
                <a16:creationId xmlns:a16="http://schemas.microsoft.com/office/drawing/2014/main" id="{C706912E-D94C-DC14-4A26-A0CF752A003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929308" y="2306972"/>
            <a:ext cx="567877" cy="567877"/>
          </a:xfrm>
          <a:prstGeom prst="rect">
            <a:avLst/>
          </a:prstGeom>
        </p:spPr>
      </p:pic>
      <p:pic>
        <p:nvPicPr>
          <p:cNvPr id="14" name="Picture 13">
            <a:extLst>
              <a:ext uri="{FF2B5EF4-FFF2-40B4-BE49-F238E27FC236}">
                <a16:creationId xmlns:a16="http://schemas.microsoft.com/office/drawing/2014/main" id="{4089F8CF-8A7B-5B70-2F5B-5B716D5BABBD}"/>
              </a:ext>
            </a:extLst>
          </p:cNvPr>
          <p:cNvPicPr>
            <a:picLocks noChangeAspect="1"/>
          </p:cNvPicPr>
          <p:nvPr/>
        </p:nvPicPr>
        <p:blipFill>
          <a:blip r:embed="rId7"/>
          <a:stretch>
            <a:fillRect/>
          </a:stretch>
        </p:blipFill>
        <p:spPr>
          <a:xfrm>
            <a:off x="9101697" y="2756518"/>
            <a:ext cx="751411" cy="712877"/>
          </a:xfrm>
          <a:prstGeom prst="rect">
            <a:avLst/>
          </a:prstGeom>
        </p:spPr>
      </p:pic>
      <p:pic>
        <p:nvPicPr>
          <p:cNvPr id="16" name="Picture 15" descr="Icon&#10;&#10;Description automatically generated">
            <a:extLst>
              <a:ext uri="{FF2B5EF4-FFF2-40B4-BE49-F238E27FC236}">
                <a16:creationId xmlns:a16="http://schemas.microsoft.com/office/drawing/2014/main" id="{66661415-B8E8-0E8B-B94A-8D201BD216E8}"/>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0859" t="1131" r="17006" b="-1"/>
          <a:stretch/>
        </p:blipFill>
        <p:spPr>
          <a:xfrm>
            <a:off x="8387294" y="2306972"/>
            <a:ext cx="751412" cy="712877"/>
          </a:xfrm>
          <a:prstGeom prst="rect">
            <a:avLst/>
          </a:prstGeom>
        </p:spPr>
      </p:pic>
      <p:pic>
        <p:nvPicPr>
          <p:cNvPr id="19" name="Picture 18" descr="Icon&#10;&#10;Description automatically generated">
            <a:extLst>
              <a:ext uri="{FF2B5EF4-FFF2-40B4-BE49-F238E27FC236}">
                <a16:creationId xmlns:a16="http://schemas.microsoft.com/office/drawing/2014/main" id="{A60ED835-EE05-8FBB-C65A-BCFD9F2EDB8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110024" y="2874849"/>
            <a:ext cx="954629" cy="954629"/>
          </a:xfrm>
          <a:prstGeom prst="rect">
            <a:avLst/>
          </a:prstGeom>
        </p:spPr>
      </p:pic>
      <p:sp>
        <p:nvSpPr>
          <p:cNvPr id="6" name="Content Placeholder 2">
            <a:extLst>
              <a:ext uri="{FF2B5EF4-FFF2-40B4-BE49-F238E27FC236}">
                <a16:creationId xmlns:a16="http://schemas.microsoft.com/office/drawing/2014/main" id="{3C5AA73E-E4C6-D3D2-6283-1E0DA083E979}"/>
              </a:ext>
            </a:extLst>
          </p:cNvPr>
          <p:cNvSpPr txBox="1">
            <a:spLocks/>
          </p:cNvSpPr>
          <p:nvPr/>
        </p:nvSpPr>
        <p:spPr>
          <a:xfrm>
            <a:off x="6558328" y="4821579"/>
            <a:ext cx="3233738" cy="1466603"/>
          </a:xfrm>
          <a:prstGeom prst="rect">
            <a:avLst/>
          </a:prstGeom>
          <a:solidFill>
            <a:schemeClr val="tx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IntelOne Display Regular" panose="020B0503020203020204" pitchFamily="34" charset="0"/>
              <a:buNone/>
            </a:pPr>
            <a:r>
              <a:rPr lang="en-US" sz="1800">
                <a:solidFill>
                  <a:srgbClr val="FFFF00"/>
                </a:solidFill>
                <a:latin typeface="Courier New" panose="02070309020205020404" pitchFamily="49" charset="0"/>
                <a:cs typeface="Courier New" panose="02070309020205020404" pitchFamily="49" charset="0"/>
              </a:rPr>
              <a:t>&gt; git log</a:t>
            </a:r>
          </a:p>
          <a:p>
            <a:pPr marL="0" indent="0">
              <a:buFont typeface="IntelOne Display Regular" panose="020B0503020203020204" pitchFamily="34" charset="0"/>
              <a:buNone/>
            </a:pPr>
            <a:r>
              <a:rPr lang="en-US" sz="1800">
                <a:solidFill>
                  <a:srgbClr val="FFFF00"/>
                </a:solidFill>
                <a:latin typeface="Courier New" panose="02070309020205020404" pitchFamily="49" charset="0"/>
                <a:cs typeface="Courier New" panose="02070309020205020404" pitchFamily="49" charset="0"/>
              </a:rPr>
              <a:t>&gt; git tag</a:t>
            </a:r>
          </a:p>
          <a:p>
            <a:pPr marL="0" indent="0">
              <a:buFont typeface="IntelOne Display Regular" panose="020B0503020203020204" pitchFamily="34" charset="0"/>
              <a:buNone/>
            </a:pPr>
            <a:r>
              <a:rPr lang="en-US" sz="1800">
                <a:solidFill>
                  <a:srgbClr val="FFFF00"/>
                </a:solidFill>
                <a:latin typeface="Courier New" panose="02070309020205020404" pitchFamily="49" charset="0"/>
                <a:cs typeface="Courier New" panose="02070309020205020404" pitchFamily="49" charset="0"/>
              </a:rPr>
              <a:t>&gt; git cat-file –p v1.3</a:t>
            </a:r>
          </a:p>
          <a:p>
            <a:pPr marL="0" indent="0">
              <a:buFont typeface="IntelOne Display Regular" panose="020B0503020203020204" pitchFamily="34" charset="0"/>
              <a:buNone/>
            </a:pPr>
            <a:r>
              <a:rPr lang="en-US" sz="1800">
                <a:solidFill>
                  <a:srgbClr val="FFFF00"/>
                </a:solidFill>
                <a:latin typeface="Courier New" panose="02070309020205020404" pitchFamily="49" charset="0"/>
                <a:cs typeface="Courier New" panose="02070309020205020404" pitchFamily="49" charset="0"/>
              </a:rPr>
              <a:t>&gt; git tag –v v1.3</a:t>
            </a:r>
          </a:p>
        </p:txBody>
      </p:sp>
    </p:spTree>
    <p:extLst>
      <p:ext uri="{BB962C8B-B14F-4D97-AF65-F5344CB8AC3E}">
        <p14:creationId xmlns:p14="http://schemas.microsoft.com/office/powerpoint/2010/main" val="3329813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a:t>Authentication</a:t>
            </a:r>
            <a:endParaRPr lang="en-US" sz="4400" b="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Security: 8- </a:t>
            </a:r>
            <a:fld id="{C4204591-24BD-A542-B9D5-F8D8A88D2FEE}" type="slidenum">
              <a:rPr lang="en-US" smtClean="0"/>
              <a:pPr/>
              <a:t>38</a:t>
            </a:fld>
            <a:endParaRPr lang="en-US"/>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a:solidFill>
                  <a:srgbClr val="C00000"/>
                </a:solidFill>
                <a:latin typeface="Arial" panose="020B0604020202020204" pitchFamily="34" charset="0"/>
                <a:cs typeface="Arial" panose="020B0604020202020204" pitchFamily="34" charset="0"/>
              </a:rPr>
              <a:t>Goal: </a:t>
            </a:r>
            <a:r>
              <a:rPr lang="en-US" sz="3200">
                <a:latin typeface="Arial" panose="020B0604020202020204" pitchFamily="34" charset="0"/>
                <a:cs typeface="Arial" panose="020B0604020202020204" pitchFamily="34" charset="0"/>
              </a:rPr>
              <a:t>Bob wants Ana to “</a:t>
            </a:r>
            <a:r>
              <a:rPr lang="en-US" altLang="ja-JP" sz="3200">
                <a:latin typeface="Arial" panose="020B0604020202020204" pitchFamily="34" charset="0"/>
                <a:cs typeface="Arial" panose="020B0604020202020204" pitchFamily="34" charset="0"/>
              </a:rPr>
              <a:t>prove” her identity to him</a:t>
            </a:r>
            <a:endParaRPr lang="en-US" sz="3200">
              <a:latin typeface="Arial" panose="020B0604020202020204" pitchFamily="34" charset="0"/>
              <a:cs typeface="Arial" panose="020B0604020202020204" pitchFamily="34" charset="0"/>
            </a:endParaRPr>
          </a:p>
        </p:txBody>
      </p:sp>
      <p:sp>
        <p:nvSpPr>
          <p:cNvPr id="7" name="Text Box 4">
            <a:extLst>
              <a:ext uri="{FF2B5EF4-FFF2-40B4-BE49-F238E27FC236}">
                <a16:creationId xmlns:a16="http://schemas.microsoft.com/office/drawing/2014/main" id="{C358FB6B-F335-1447-A7D4-10C7808F4A36}"/>
              </a:ext>
            </a:extLst>
          </p:cNvPr>
          <p:cNvSpPr txBox="1">
            <a:spLocks noChangeArrowheads="1"/>
          </p:cNvSpPr>
          <p:nvPr/>
        </p:nvSpPr>
        <p:spPr bwMode="auto">
          <a:xfrm>
            <a:off x="2888250" y="2407962"/>
            <a:ext cx="3706463"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3200">
                <a:latin typeface="+mn-lt"/>
                <a:cs typeface="+mn-cs"/>
              </a:rPr>
              <a:t>Ana says </a:t>
            </a:r>
            <a:r>
              <a:rPr lang="en-US" altLang="ja-JP" sz="3200">
                <a:latin typeface="+mn-lt"/>
                <a:cs typeface="+mn-cs"/>
              </a:rPr>
              <a:t>“</a:t>
            </a:r>
            <a:r>
              <a:rPr lang="en-US" sz="3200">
                <a:latin typeface="+mn-lt"/>
                <a:cs typeface="+mn-cs"/>
              </a:rPr>
              <a:t>I am Ana</a:t>
            </a:r>
            <a:r>
              <a:rPr lang="en-US" altLang="ja-JP" sz="3200">
                <a:latin typeface="+mn-lt"/>
                <a:cs typeface="+mn-cs"/>
              </a:rPr>
              <a:t>”</a:t>
            </a:r>
            <a:endParaRPr lang="en-US" sz="3200">
              <a:latin typeface="+mn-lt"/>
              <a:cs typeface="+mn-cs"/>
            </a:endParaRPr>
          </a:p>
        </p:txBody>
      </p:sp>
      <p:sp>
        <p:nvSpPr>
          <p:cNvPr id="8" name="Text Box 5">
            <a:extLst>
              <a:ext uri="{FF2B5EF4-FFF2-40B4-BE49-F238E27FC236}">
                <a16:creationId xmlns:a16="http://schemas.microsoft.com/office/drawing/2014/main" id="{57C063F1-1B01-9C4C-B6DC-5164EA97A3D9}"/>
              </a:ext>
            </a:extLst>
          </p:cNvPr>
          <p:cNvSpPr txBox="1">
            <a:spLocks noChangeArrowheads="1"/>
          </p:cNvSpPr>
          <p:nvPr/>
        </p:nvSpPr>
        <p:spPr bwMode="auto">
          <a:xfrm>
            <a:off x="5840631" y="3671612"/>
            <a:ext cx="2805641"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i="1">
                <a:latin typeface="+mn-lt"/>
                <a:cs typeface="Arial" charset="0"/>
              </a:rPr>
              <a:t>failure scenario??</a:t>
            </a:r>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3548822"/>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206" y="3639310"/>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Line 9">
            <a:extLst>
              <a:ext uri="{FF2B5EF4-FFF2-40B4-BE49-F238E27FC236}">
                <a16:creationId xmlns:a16="http://schemas.microsoft.com/office/drawing/2014/main" id="{B1406D73-30A7-2643-BADF-4EEA27B2F064}"/>
              </a:ext>
            </a:extLst>
          </p:cNvPr>
          <p:cNvSpPr>
            <a:spLocks noChangeShapeType="1"/>
          </p:cNvSpPr>
          <p:nvPr/>
        </p:nvSpPr>
        <p:spPr bwMode="auto">
          <a:xfrm>
            <a:off x="2060506" y="4075872"/>
            <a:ext cx="187007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3" name="Text Box 10">
            <a:extLst>
              <a:ext uri="{FF2B5EF4-FFF2-40B4-BE49-F238E27FC236}">
                <a16:creationId xmlns:a16="http://schemas.microsoft.com/office/drawing/2014/main" id="{C6581AAA-994B-4F43-B1B3-AE73B307A50A}"/>
              </a:ext>
            </a:extLst>
          </p:cNvPr>
          <p:cNvSpPr txBox="1">
            <a:spLocks noChangeArrowheads="1"/>
          </p:cNvSpPr>
          <p:nvPr/>
        </p:nvSpPr>
        <p:spPr bwMode="auto">
          <a:xfrm>
            <a:off x="1999224" y="3564145"/>
            <a:ext cx="1778052"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a:latin typeface="+mn-lt"/>
                <a:cs typeface="Arial" charset="0"/>
              </a:rPr>
              <a:t>“I am Ana</a:t>
            </a:r>
            <a:r>
              <a:rPr lang="en-US" altLang="ja-JP" sz="2800">
                <a:latin typeface="+mn-lt"/>
                <a:cs typeface="Arial" charset="0"/>
              </a:rPr>
              <a:t>”</a:t>
            </a:r>
            <a:endParaRPr lang="en-US" sz="2800">
              <a:latin typeface="+mn-lt"/>
              <a:cs typeface="Arial" charset="0"/>
            </a:endParaRPr>
          </a:p>
        </p:txBody>
      </p:sp>
      <p:pic>
        <p:nvPicPr>
          <p:cNvPr id="3" name="Picture 2" descr="Attacker Images – Browse 80,901 Stock Photos, Vectors, and ...">
            <a:extLst>
              <a:ext uri="{FF2B5EF4-FFF2-40B4-BE49-F238E27FC236}">
                <a16:creationId xmlns:a16="http://schemas.microsoft.com/office/drawing/2014/main" id="{F9F658E2-BD51-679F-FDAE-9D0C5A856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62" t="12477" r="16227" b="13464"/>
          <a:stretch/>
        </p:blipFill>
        <p:spPr bwMode="auto">
          <a:xfrm>
            <a:off x="2485741" y="4854237"/>
            <a:ext cx="1019604" cy="112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3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sz="4000" b="0"/>
              <a:t>Authentication</a:t>
            </a:r>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a:solidFill>
                  <a:srgbClr val="C00000"/>
                </a:solidFill>
                <a:latin typeface="Arial" panose="020B0604020202020204" pitchFamily="34" charset="0"/>
                <a:cs typeface="Arial" panose="020B0604020202020204" pitchFamily="34" charset="0"/>
              </a:rPr>
              <a:t>Goal: </a:t>
            </a:r>
            <a:r>
              <a:rPr lang="en-US">
                <a:latin typeface="Arial" panose="020B0604020202020204" pitchFamily="34" charset="0"/>
                <a:cs typeface="Arial" panose="020B0604020202020204" pitchFamily="34" charset="0"/>
              </a:rPr>
              <a:t>Bob wants Ana to “</a:t>
            </a:r>
            <a:r>
              <a:rPr lang="en-US" altLang="ja-JP">
                <a:latin typeface="Arial" panose="020B0604020202020204" pitchFamily="34" charset="0"/>
                <a:cs typeface="Arial" panose="020B0604020202020204" pitchFamily="34" charset="0"/>
              </a:rPr>
              <a:t>prove” her identity to him</a:t>
            </a:r>
            <a:endParaRPr lang="en-US">
              <a:latin typeface="Arial" panose="020B0604020202020204" pitchFamily="34" charset="0"/>
              <a:cs typeface="Arial" panose="020B0604020202020204" pitchFamily="34" charset="0"/>
            </a:endParaRPr>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2440112"/>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8206" y="2530600"/>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Box 5">
            <a:extLst>
              <a:ext uri="{FF2B5EF4-FFF2-40B4-BE49-F238E27FC236}">
                <a16:creationId xmlns:a16="http://schemas.microsoft.com/office/drawing/2014/main" id="{65C1FDF6-1546-0A4A-9B22-9D9CCA784978}"/>
              </a:ext>
            </a:extLst>
          </p:cNvPr>
          <p:cNvSpPr txBox="1">
            <a:spLocks noChangeArrowheads="1"/>
          </p:cNvSpPr>
          <p:nvPr/>
        </p:nvSpPr>
        <p:spPr bwMode="auto">
          <a:xfrm>
            <a:off x="5817858" y="2459423"/>
            <a:ext cx="2419693" cy="16312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i="1">
                <a:latin typeface="Arial" panose="020B0604020202020204" pitchFamily="34" charset="0"/>
                <a:cs typeface="Arial" panose="020B0604020202020204" pitchFamily="34" charset="0"/>
              </a:rPr>
              <a:t>in a network, Bob can not </a:t>
            </a:r>
            <a:r>
              <a:rPr lang="en-US" altLang="ja-JP" i="1">
                <a:latin typeface="Arial" panose="020B0604020202020204" pitchFamily="34" charset="0"/>
                <a:cs typeface="Arial" panose="020B0604020202020204" pitchFamily="34" charset="0"/>
              </a:rPr>
              <a:t>“</a:t>
            </a:r>
            <a:r>
              <a:rPr lang="en-US" i="1">
                <a:latin typeface="Arial" panose="020B0604020202020204" pitchFamily="34" charset="0"/>
                <a:cs typeface="Arial" panose="020B0604020202020204" pitchFamily="34" charset="0"/>
              </a:rPr>
              <a:t>see</a:t>
            </a:r>
            <a:r>
              <a:rPr lang="en-US" altLang="ja-JP" i="1">
                <a:latin typeface="Arial" panose="020B0604020202020204" pitchFamily="34" charset="0"/>
                <a:cs typeface="Arial" panose="020B0604020202020204" pitchFamily="34" charset="0"/>
              </a:rPr>
              <a:t>”</a:t>
            </a:r>
            <a:r>
              <a:rPr lang="en-US" i="1">
                <a:latin typeface="Arial" panose="020B0604020202020204" pitchFamily="34" charset="0"/>
                <a:cs typeface="Arial" panose="020B0604020202020204" pitchFamily="34" charset="0"/>
              </a:rPr>
              <a:t> Ana, so an attacker simply declares himself to be Ana</a:t>
            </a:r>
          </a:p>
        </p:txBody>
      </p:sp>
      <p:sp>
        <p:nvSpPr>
          <p:cNvPr id="15" name="Line 9">
            <a:extLst>
              <a:ext uri="{FF2B5EF4-FFF2-40B4-BE49-F238E27FC236}">
                <a16:creationId xmlns:a16="http://schemas.microsoft.com/office/drawing/2014/main" id="{08D195E9-D0C5-1447-B41F-4771B5A058EB}"/>
              </a:ext>
            </a:extLst>
          </p:cNvPr>
          <p:cNvSpPr>
            <a:spLocks noChangeShapeType="1"/>
          </p:cNvSpPr>
          <p:nvPr/>
        </p:nvSpPr>
        <p:spPr bwMode="auto">
          <a:xfrm flipV="1">
            <a:off x="3460336" y="3192587"/>
            <a:ext cx="773113" cy="102711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atin typeface="Arial" panose="020B0604020202020204" pitchFamily="34" charset="0"/>
                <a:cs typeface="Arial" panose="020B0604020202020204" pitchFamily="34" charset="0"/>
              </a:rPr>
              <a:t> </a:t>
            </a:r>
          </a:p>
        </p:txBody>
      </p:sp>
      <p:sp>
        <p:nvSpPr>
          <p:cNvPr id="16" name="Text Box 10">
            <a:extLst>
              <a:ext uri="{FF2B5EF4-FFF2-40B4-BE49-F238E27FC236}">
                <a16:creationId xmlns:a16="http://schemas.microsoft.com/office/drawing/2014/main" id="{C14E974A-5022-614B-8E01-236452893AB9}"/>
              </a:ext>
            </a:extLst>
          </p:cNvPr>
          <p:cNvSpPr txBox="1">
            <a:spLocks noChangeArrowheads="1"/>
          </p:cNvSpPr>
          <p:nvPr/>
        </p:nvSpPr>
        <p:spPr bwMode="auto">
          <a:xfrm>
            <a:off x="3846598" y="3721225"/>
            <a:ext cx="1603964"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I am Ana</a:t>
            </a:r>
            <a:r>
              <a:rPr lang="en-US" altLang="ja-JP" sz="240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0E8E5351-9AD4-834D-8CEE-AD5E09FB2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4938" y="2261839"/>
            <a:ext cx="3256024" cy="3657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ttacker Images – Browse 80,901 Stock Photos, Vectors, and ...">
            <a:extLst>
              <a:ext uri="{FF2B5EF4-FFF2-40B4-BE49-F238E27FC236}">
                <a16:creationId xmlns:a16="http://schemas.microsoft.com/office/drawing/2014/main" id="{83B564F8-0B49-FEA4-E549-E32E8C7A91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62" t="12477" r="16227" b="13464"/>
          <a:stretch/>
        </p:blipFill>
        <p:spPr bwMode="auto">
          <a:xfrm>
            <a:off x="2437108" y="3835826"/>
            <a:ext cx="1019604" cy="112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516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7B55-9394-42FF-1E3D-9270F2063A76}"/>
              </a:ext>
            </a:extLst>
          </p:cNvPr>
          <p:cNvSpPr>
            <a:spLocks noGrp="1"/>
          </p:cNvSpPr>
          <p:nvPr>
            <p:ph type="title"/>
          </p:nvPr>
        </p:nvSpPr>
        <p:spPr>
          <a:xfrm>
            <a:off x="635000" y="640823"/>
            <a:ext cx="3418659" cy="5583148"/>
          </a:xfrm>
        </p:spPr>
        <p:txBody>
          <a:bodyPr anchor="ctr">
            <a:normAutofit/>
          </a:bodyPr>
          <a:lstStyle/>
          <a:p>
            <a:r>
              <a:rPr lang="en-US" sz="5400"/>
              <a:t>Cuprins</a:t>
            </a:r>
          </a:p>
        </p:txBody>
      </p:sp>
      <p:sp>
        <p:nvSpPr>
          <p:cNvPr id="3" name="TextBox 2">
            <a:extLst>
              <a:ext uri="{FF2B5EF4-FFF2-40B4-BE49-F238E27FC236}">
                <a16:creationId xmlns:a16="http://schemas.microsoft.com/office/drawing/2014/main" id="{CA2DD95E-4E1A-A69C-D417-46E376F2F26F}"/>
              </a:ext>
            </a:extLst>
          </p:cNvPr>
          <p:cNvSpPr txBox="1"/>
          <p:nvPr/>
        </p:nvSpPr>
        <p:spPr>
          <a:xfrm>
            <a:off x="9985683" y="697281"/>
            <a:ext cx="677108" cy="5376948"/>
          </a:xfrm>
          <a:prstGeom prst="rect">
            <a:avLst/>
          </a:prstGeom>
          <a:solidFill>
            <a:schemeClr val="accent1">
              <a:lumMod val="20000"/>
              <a:lumOff val="80000"/>
            </a:schemeClr>
          </a:solidFill>
          <a:ln>
            <a:solidFill>
              <a:schemeClr val="accent2"/>
            </a:solidFill>
          </a:ln>
        </p:spPr>
        <p:txBody>
          <a:bodyPr vert="vert270" wrap="square" rtlCol="0">
            <a:spAutoFit/>
          </a:bodyPr>
          <a:lstStyle/>
          <a:p>
            <a:pPr algn="ctr"/>
            <a:r>
              <a:rPr lang="en-US" sz="3200"/>
              <a:t>Exemple &amp; Studii de caz</a:t>
            </a:r>
          </a:p>
        </p:txBody>
      </p:sp>
      <p:graphicFrame>
        <p:nvGraphicFramePr>
          <p:cNvPr id="7" name="Content Placeholder 2">
            <a:extLst>
              <a:ext uri="{FF2B5EF4-FFF2-40B4-BE49-F238E27FC236}">
                <a16:creationId xmlns:a16="http://schemas.microsoft.com/office/drawing/2014/main" id="{D5B44B84-46BE-5464-79B1-435CC467E8E6}"/>
              </a:ext>
            </a:extLst>
          </p:cNvPr>
          <p:cNvGraphicFramePr>
            <a:graphicFrameLocks/>
          </p:cNvGraphicFramePr>
          <p:nvPr>
            <p:extLst>
              <p:ext uri="{D42A27DB-BD31-4B8C-83A1-F6EECF244321}">
                <p14:modId xmlns:p14="http://schemas.microsoft.com/office/powerpoint/2010/main" val="1830679848"/>
              </p:ext>
            </p:extLst>
          </p:nvPr>
        </p:nvGraphicFramePr>
        <p:xfrm>
          <a:off x="4611441" y="660929"/>
          <a:ext cx="537424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489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4396161" cy="894622"/>
          </a:xfrm>
        </p:spPr>
        <p:txBody>
          <a:bodyPr>
            <a:normAutofit fontScale="90000"/>
          </a:bodyPr>
          <a:lstStyle/>
          <a:p>
            <a:r>
              <a:rPr lang="en-US" b="0"/>
              <a:t>Digital signatures </a:t>
            </a:r>
            <a:endParaRPr lang="en-US" sz="4400" b="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Security: 8- </a:t>
            </a:r>
            <a:fld id="{C4204591-24BD-A542-B9D5-F8D8A88D2FEE}" type="slidenum">
              <a:rPr lang="en-US" smtClean="0"/>
              <a:pPr/>
              <a:t>40</a:t>
            </a:fld>
            <a:endParaRPr lang="en-US"/>
          </a:p>
        </p:txBody>
      </p:sp>
      <p:sp>
        <p:nvSpPr>
          <p:cNvPr id="56" name="Rectangle 11">
            <a:extLst>
              <a:ext uri="{FF2B5EF4-FFF2-40B4-BE49-F238E27FC236}">
                <a16:creationId xmlns:a16="http://schemas.microsoft.com/office/drawing/2014/main" id="{02B7BF4C-C3E8-E34C-B98E-4BD63E5307C8}"/>
              </a:ext>
            </a:extLst>
          </p:cNvPr>
          <p:cNvSpPr txBox="1">
            <a:spLocks noChangeArrowheads="1"/>
          </p:cNvSpPr>
          <p:nvPr/>
        </p:nvSpPr>
        <p:spPr>
          <a:xfrm>
            <a:off x="627961" y="3294043"/>
            <a:ext cx="10976113" cy="2792482"/>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buFont typeface="Wingdings" charset="0"/>
              <a:buNone/>
            </a:pPr>
            <a:r>
              <a:rPr lang="en-US" sz="2400">
                <a:solidFill>
                  <a:srgbClr val="C00000"/>
                </a:solidFill>
                <a:latin typeface="Arial" panose="020B0604020202020204" pitchFamily="34" charset="0"/>
                <a:cs typeface="Arial" panose="020B0604020202020204" pitchFamily="34" charset="0"/>
              </a:rPr>
              <a:t>Bob thus verifies that:</a:t>
            </a:r>
          </a:p>
          <a:p>
            <a:pPr marL="522288" lvl="1" indent="-287338">
              <a:buClr>
                <a:srgbClr val="0012A0"/>
              </a:buClr>
              <a:buFont typeface="Wingdings" charset="2"/>
              <a:buChar char="§"/>
            </a:pPr>
            <a:r>
              <a:rPr lang="en-US">
                <a:latin typeface="Arial" panose="020B0604020202020204" pitchFamily="34" charset="0"/>
                <a:cs typeface="Arial" panose="020B0604020202020204" pitchFamily="34" charset="0"/>
              </a:rPr>
              <a:t>Ana signed m</a:t>
            </a:r>
          </a:p>
          <a:p>
            <a:pPr marL="522288" lvl="1" indent="-287338">
              <a:buClr>
                <a:srgbClr val="0012A0"/>
              </a:buClr>
              <a:buFont typeface="Wingdings" charset="2"/>
              <a:buChar char="§"/>
            </a:pPr>
            <a:r>
              <a:rPr lang="en-US">
                <a:latin typeface="Arial" panose="020B0604020202020204" pitchFamily="34" charset="0"/>
                <a:cs typeface="Arial" panose="020B0604020202020204" pitchFamily="34" charset="0"/>
              </a:rPr>
              <a:t>no one else signed m</a:t>
            </a:r>
          </a:p>
          <a:p>
            <a:pPr marL="522288" lvl="1" indent="-287338">
              <a:buClr>
                <a:srgbClr val="0012A0"/>
              </a:buClr>
              <a:buFont typeface="Wingdings" charset="2"/>
              <a:buChar char="§"/>
            </a:pPr>
            <a:r>
              <a:rPr lang="en-US">
                <a:latin typeface="Arial" panose="020B0604020202020204" pitchFamily="34" charset="0"/>
                <a:cs typeface="Arial" panose="020B0604020202020204" pitchFamily="34" charset="0"/>
              </a:rPr>
              <a:t>Ana signed m and not m’</a:t>
            </a:r>
            <a:endParaRPr lang="en-US" altLang="ja-JP">
              <a:latin typeface="Arial" panose="020B0604020202020204" pitchFamily="34" charset="0"/>
              <a:cs typeface="Arial" panose="020B0604020202020204" pitchFamily="34" charset="0"/>
            </a:endParaRPr>
          </a:p>
          <a:p>
            <a:pPr marL="381000" indent="-381000">
              <a:buFont typeface="Wingdings" charset="0"/>
              <a:buNone/>
            </a:pPr>
            <a:r>
              <a:rPr lang="en-US" sz="2400">
                <a:solidFill>
                  <a:srgbClr val="C00000"/>
                </a:solidFill>
                <a:latin typeface="Arial" panose="020B0604020202020204" pitchFamily="34" charset="0"/>
                <a:cs typeface="Arial" panose="020B0604020202020204" pitchFamily="34" charset="0"/>
              </a:rPr>
              <a:t>non-repudiation:</a:t>
            </a:r>
          </a:p>
          <a:p>
            <a:pPr marL="800100" lvl="1" indent="-342900">
              <a:buFont typeface="Wingdings" charset="0"/>
              <a:buChar char="ü"/>
            </a:pPr>
            <a:r>
              <a:rPr lang="en-US">
                <a:latin typeface="Arial" panose="020B0604020202020204" pitchFamily="34" charset="0"/>
                <a:cs typeface="Arial" panose="020B0604020202020204" pitchFamily="34" charset="0"/>
              </a:rPr>
              <a:t>Bob can take m, and the signature PRIV</a:t>
            </a:r>
            <a:r>
              <a:rPr lang="en-US" baseline="-25000">
                <a:latin typeface="Arial" panose="020B0604020202020204" pitchFamily="34" charset="0"/>
                <a:cs typeface="Arial" panose="020B0604020202020204" pitchFamily="34" charset="0"/>
              </a:rPr>
              <a:t>B</a:t>
            </a:r>
            <a:r>
              <a:rPr lang="en-US">
                <a:latin typeface="Arial" panose="020B0604020202020204" pitchFamily="34" charset="0"/>
                <a:cs typeface="Arial" panose="020B0604020202020204" pitchFamily="34" charset="0"/>
              </a:rPr>
              <a:t>(m) to court and prove that Ana signed m</a:t>
            </a:r>
          </a:p>
          <a:p>
            <a:pPr marL="381000" indent="-381000">
              <a:buFont typeface="Wingdings" charset="0"/>
              <a:buChar char="ü"/>
            </a:pPr>
            <a:endParaRPr lang="en-US" sz="2400">
              <a:latin typeface="Arial" panose="020B0604020202020204" pitchFamily="34" charset="0"/>
              <a:cs typeface="Arial" panose="020B0604020202020204" pitchFamily="34" charset="0"/>
            </a:endParaRPr>
          </a:p>
        </p:txBody>
      </p:sp>
      <p:sp>
        <p:nvSpPr>
          <p:cNvPr id="58" name="Rectangle 3">
            <a:extLst>
              <a:ext uri="{FF2B5EF4-FFF2-40B4-BE49-F238E27FC236}">
                <a16:creationId xmlns:a16="http://schemas.microsoft.com/office/drawing/2014/main" id="{5E59394B-2781-2E4C-8768-154AB5B6D7E0}"/>
              </a:ext>
            </a:extLst>
          </p:cNvPr>
          <p:cNvSpPr txBox="1">
            <a:spLocks noChangeArrowheads="1"/>
          </p:cNvSpPr>
          <p:nvPr/>
        </p:nvSpPr>
        <p:spPr bwMode="auto">
          <a:xfrm>
            <a:off x="627961" y="1392514"/>
            <a:ext cx="11380205" cy="1901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277813" indent="-277813">
              <a:lnSpc>
                <a:spcPct val="110000"/>
              </a:lnSpc>
              <a:spcBef>
                <a:spcPct val="20000"/>
              </a:spcBef>
              <a:buClr>
                <a:srgbClr val="0012A0"/>
              </a:buClr>
              <a:buSzPct val="100000"/>
              <a:buFont typeface="Wingdings" charset="2"/>
              <a:buChar char="§"/>
            </a:pPr>
            <a:r>
              <a:rPr lang="en-US" sz="2400">
                <a:latin typeface="Arial" panose="020B0604020202020204" pitchFamily="34" charset="0"/>
                <a:cs typeface="Arial" panose="020B0604020202020204" pitchFamily="34" charset="0"/>
              </a:rPr>
              <a:t>Bob receives msg m, with signature: m, PRIV</a:t>
            </a:r>
            <a:r>
              <a:rPr lang="en-US" sz="2400" baseline="-25000">
                <a:latin typeface="Arial" panose="020B0604020202020204" pitchFamily="34" charset="0"/>
                <a:cs typeface="Arial" panose="020B0604020202020204" pitchFamily="34" charset="0"/>
              </a:rPr>
              <a:t>A</a:t>
            </a:r>
            <a:r>
              <a:rPr lang="en-US" sz="2400">
                <a:latin typeface="Arial" panose="020B0604020202020204" pitchFamily="34" charset="0"/>
                <a:cs typeface="Arial" panose="020B0604020202020204" pitchFamily="34" charset="0"/>
              </a:rPr>
              <a:t>(m)</a:t>
            </a:r>
          </a:p>
          <a:p>
            <a:pPr marL="277813" indent="-277813">
              <a:lnSpc>
                <a:spcPct val="110000"/>
              </a:lnSpc>
              <a:spcBef>
                <a:spcPct val="20000"/>
              </a:spcBef>
              <a:buClr>
                <a:srgbClr val="0012A0"/>
              </a:buClr>
              <a:buSzPct val="100000"/>
              <a:buFont typeface="Wingdings" charset="2"/>
              <a:buChar char="§"/>
            </a:pPr>
            <a:r>
              <a:rPr lang="en-US" sz="2400">
                <a:latin typeface="Arial" panose="020B0604020202020204" pitchFamily="34" charset="0"/>
                <a:cs typeface="Arial" panose="020B0604020202020204" pitchFamily="34" charset="0"/>
              </a:rPr>
              <a:t>Bob verifies m is signed by Ana by applying Ana’</a:t>
            </a:r>
            <a:r>
              <a:rPr lang="en-US" altLang="ja-JP" sz="2400">
                <a:latin typeface="Arial" panose="020B0604020202020204" pitchFamily="34" charset="0"/>
                <a:cs typeface="Arial" panose="020B0604020202020204" pitchFamily="34" charset="0"/>
              </a:rPr>
              <a:t>s public key PUB</a:t>
            </a:r>
            <a:r>
              <a:rPr lang="en-US" altLang="ja-JP" sz="2400" baseline="-25000">
                <a:latin typeface="Arial" panose="020B0604020202020204" pitchFamily="34" charset="0"/>
                <a:cs typeface="Arial" panose="020B0604020202020204" pitchFamily="34" charset="0"/>
              </a:rPr>
              <a:t>A</a:t>
            </a:r>
            <a:r>
              <a:rPr lang="en-US" altLang="ja-JP" sz="2400">
                <a:latin typeface="Arial" panose="020B0604020202020204" pitchFamily="34" charset="0"/>
                <a:cs typeface="Arial" panose="020B0604020202020204" pitchFamily="34" charset="0"/>
              </a:rPr>
              <a:t> to m</a:t>
            </a:r>
            <a:r>
              <a:rPr lang="en-US" altLang="ja-JP" sz="2400">
                <a:latin typeface="Intel Clear Light" panose="020B0404020203020204" pitchFamily="34" charset="0"/>
                <a:ea typeface="Intel Clear Light" panose="020B0404020203020204" pitchFamily="34" charset="0"/>
                <a:cs typeface="Intel Clear Light" panose="020B0404020203020204" pitchFamily="34" charset="0"/>
              </a:rPr>
              <a:t>→</a:t>
            </a:r>
            <a:r>
              <a:rPr lang="en-US" altLang="ja-JP" sz="2400">
                <a:latin typeface="Arial" panose="020B0604020202020204" pitchFamily="34" charset="0"/>
                <a:cs typeface="Arial" panose="020B0604020202020204" pitchFamily="34" charset="0"/>
              </a:rPr>
              <a:t> PUB</a:t>
            </a:r>
            <a:r>
              <a:rPr lang="en-US" altLang="ja-JP" sz="2400" baseline="-25000">
                <a:latin typeface="Arial" panose="020B0604020202020204" pitchFamily="34" charset="0"/>
                <a:cs typeface="Arial" panose="020B0604020202020204" pitchFamily="34" charset="0"/>
              </a:rPr>
              <a:t>A</a:t>
            </a:r>
            <a:r>
              <a:rPr lang="en-US" altLang="ja-JP" sz="2400">
                <a:latin typeface="Arial" panose="020B0604020202020204" pitchFamily="34" charset="0"/>
                <a:cs typeface="Arial" panose="020B0604020202020204" pitchFamily="34" charset="0"/>
              </a:rPr>
              <a:t>(m) then checks PUB</a:t>
            </a:r>
            <a:r>
              <a:rPr lang="en-US" altLang="ja-JP" sz="2400" baseline="-25000">
                <a:latin typeface="Arial" panose="020B0604020202020204" pitchFamily="34" charset="0"/>
                <a:cs typeface="Arial" panose="020B0604020202020204" pitchFamily="34" charset="0"/>
              </a:rPr>
              <a:t>A</a:t>
            </a:r>
            <a:r>
              <a:rPr lang="en-US" altLang="ja-JP" sz="2400">
                <a:latin typeface="Arial" panose="020B0604020202020204" pitchFamily="34" charset="0"/>
                <a:cs typeface="Arial" panose="020B0604020202020204" pitchFamily="34" charset="0"/>
              </a:rPr>
              <a:t>(PRIV</a:t>
            </a:r>
            <a:r>
              <a:rPr lang="en-US" altLang="ja-JP" sz="2400" baseline="-25000">
                <a:latin typeface="Arial" panose="020B0604020202020204" pitchFamily="34" charset="0"/>
                <a:cs typeface="Arial" panose="020B0604020202020204" pitchFamily="34" charset="0"/>
              </a:rPr>
              <a:t>A</a:t>
            </a:r>
            <a:r>
              <a:rPr lang="en-US" altLang="ja-JP" sz="2400">
                <a:latin typeface="Arial" panose="020B0604020202020204" pitchFamily="34" charset="0"/>
                <a:cs typeface="Arial" panose="020B0604020202020204" pitchFamily="34" charset="0"/>
              </a:rPr>
              <a:t>(m) ) = m.</a:t>
            </a:r>
          </a:p>
          <a:p>
            <a:pPr marL="277813" indent="-277813">
              <a:lnSpc>
                <a:spcPct val="110000"/>
              </a:lnSpc>
              <a:spcBef>
                <a:spcPct val="20000"/>
              </a:spcBef>
              <a:buClr>
                <a:srgbClr val="0012A0"/>
              </a:buClr>
              <a:buSzPct val="100000"/>
              <a:buFont typeface="Wingdings" charset="2"/>
              <a:buChar char="§"/>
            </a:pPr>
            <a:r>
              <a:rPr lang="en-US" sz="2400">
                <a:latin typeface="Arial" panose="020B0604020202020204" pitchFamily="34" charset="0"/>
                <a:cs typeface="Arial" panose="020B0604020202020204" pitchFamily="34" charset="0"/>
              </a:rPr>
              <a:t>If </a:t>
            </a:r>
            <a:r>
              <a:rPr lang="en-US" altLang="ja-JP" sz="2400">
                <a:latin typeface="Arial" panose="020B0604020202020204" pitchFamily="34" charset="0"/>
                <a:cs typeface="Arial" panose="020B0604020202020204" pitchFamily="34" charset="0"/>
              </a:rPr>
              <a:t>PUB</a:t>
            </a:r>
            <a:r>
              <a:rPr lang="en-US" altLang="ja-JP" sz="2400" baseline="-25000">
                <a:latin typeface="Arial" panose="020B0604020202020204" pitchFamily="34" charset="0"/>
                <a:cs typeface="Arial" panose="020B0604020202020204" pitchFamily="34" charset="0"/>
              </a:rPr>
              <a:t>A</a:t>
            </a:r>
            <a:r>
              <a:rPr lang="en-US" altLang="ja-JP" sz="2400">
                <a:latin typeface="Arial" panose="020B0604020202020204" pitchFamily="34" charset="0"/>
                <a:cs typeface="Arial" panose="020B0604020202020204" pitchFamily="34" charset="0"/>
              </a:rPr>
              <a:t>(PRIV</a:t>
            </a:r>
            <a:r>
              <a:rPr lang="en-US" altLang="ja-JP" sz="2400" baseline="-25000">
                <a:latin typeface="Arial" panose="020B0604020202020204" pitchFamily="34" charset="0"/>
                <a:cs typeface="Arial" panose="020B0604020202020204" pitchFamily="34" charset="0"/>
              </a:rPr>
              <a:t>A</a:t>
            </a:r>
            <a:r>
              <a:rPr lang="en-US" altLang="ja-JP" sz="2400">
                <a:latin typeface="Arial" panose="020B0604020202020204" pitchFamily="34" charset="0"/>
                <a:cs typeface="Arial" panose="020B0604020202020204" pitchFamily="34" charset="0"/>
              </a:rPr>
              <a:t>(m) ) = m</a:t>
            </a:r>
            <a:r>
              <a:rPr lang="en-US" sz="2400">
                <a:latin typeface="Arial" panose="020B0604020202020204" pitchFamily="34" charset="0"/>
                <a:cs typeface="Arial" panose="020B0604020202020204" pitchFamily="34" charset="0"/>
              </a:rPr>
              <a:t>, whoever signed m must have used Ana’</a:t>
            </a:r>
            <a:r>
              <a:rPr lang="en-US" altLang="ja-JP" sz="2400">
                <a:latin typeface="Arial" panose="020B0604020202020204" pitchFamily="34" charset="0"/>
                <a:cs typeface="Arial" panose="020B0604020202020204" pitchFamily="34" charset="0"/>
              </a:rPr>
              <a:t>s private key</a:t>
            </a:r>
          </a:p>
        </p:txBody>
      </p:sp>
    </p:spTree>
    <p:extLst>
      <p:ext uri="{BB962C8B-B14F-4D97-AF65-F5344CB8AC3E}">
        <p14:creationId xmlns:p14="http://schemas.microsoft.com/office/powerpoint/2010/main" val="2205224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4396161" cy="894622"/>
          </a:xfrm>
        </p:spPr>
        <p:txBody>
          <a:bodyPr>
            <a:normAutofit/>
          </a:bodyPr>
          <a:lstStyle/>
          <a:p>
            <a:r>
              <a:rPr lang="en-US" b="0"/>
              <a:t>Message digests</a:t>
            </a:r>
            <a:endParaRPr lang="en-US" sz="4400" b="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Security: 8- </a:t>
            </a:r>
            <a:fld id="{C4204591-24BD-A542-B9D5-F8D8A88D2FEE}" type="slidenum">
              <a:rPr lang="en-US" smtClean="0"/>
              <a:pPr/>
              <a:t>41</a:t>
            </a:fld>
            <a:endParaRPr lang="en-US"/>
          </a:p>
        </p:txBody>
      </p:sp>
      <p:sp>
        <p:nvSpPr>
          <p:cNvPr id="18" name="Rectangle 4">
            <a:extLst>
              <a:ext uri="{FF2B5EF4-FFF2-40B4-BE49-F238E27FC236}">
                <a16:creationId xmlns:a16="http://schemas.microsoft.com/office/drawing/2014/main" id="{5609ECB0-3A94-1341-9EBB-C98248A1F3FF}"/>
              </a:ext>
            </a:extLst>
          </p:cNvPr>
          <p:cNvSpPr txBox="1">
            <a:spLocks noChangeArrowheads="1"/>
          </p:cNvSpPr>
          <p:nvPr/>
        </p:nvSpPr>
        <p:spPr>
          <a:xfrm>
            <a:off x="647207" y="4110338"/>
            <a:ext cx="10853530" cy="20975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a:solidFill>
                  <a:srgbClr val="C00000"/>
                </a:solidFill>
                <a:latin typeface="Arial" panose="020B0604020202020204" pitchFamily="34" charset="0"/>
                <a:cs typeface="Arial" panose="020B0604020202020204" pitchFamily="34" charset="0"/>
              </a:rPr>
              <a:t>Hash function properties:</a:t>
            </a:r>
          </a:p>
          <a:p>
            <a:pPr marL="574675" indent="-274638">
              <a:spcBef>
                <a:spcPts val="600"/>
              </a:spcBef>
            </a:pPr>
            <a:r>
              <a:rPr lang="en-US" sz="2400">
                <a:latin typeface="Arial" panose="020B0604020202020204" pitchFamily="34" charset="0"/>
                <a:cs typeface="Arial" panose="020B0604020202020204" pitchFamily="34" charset="0"/>
              </a:rPr>
              <a:t>many-to-1</a:t>
            </a:r>
          </a:p>
          <a:p>
            <a:pPr marL="574675" indent="-274638">
              <a:spcBef>
                <a:spcPts val="600"/>
              </a:spcBef>
            </a:pPr>
            <a:r>
              <a:rPr lang="en-US" sz="2400">
                <a:latin typeface="Arial" panose="020B0604020202020204" pitchFamily="34" charset="0"/>
                <a:cs typeface="Arial" panose="020B0604020202020204" pitchFamily="34" charset="0"/>
              </a:rPr>
              <a:t>produces fixed-size msg digest (fingerprint)</a:t>
            </a:r>
          </a:p>
          <a:p>
            <a:pPr marL="574675" indent="-274638">
              <a:spcBef>
                <a:spcPts val="600"/>
              </a:spcBef>
            </a:pPr>
            <a:r>
              <a:rPr lang="en-US" sz="2400">
                <a:latin typeface="Arial" panose="020B0604020202020204" pitchFamily="34" charset="0"/>
                <a:cs typeface="Arial" panose="020B0604020202020204" pitchFamily="34" charset="0"/>
              </a:rPr>
              <a:t>not-reversible: cannot determine m from H(m)</a:t>
            </a:r>
            <a:endParaRPr lang="en-US" sz="2400" i="1">
              <a:latin typeface="Arial" panose="020B0604020202020204" pitchFamily="34" charset="0"/>
              <a:cs typeface="Arial" panose="020B0604020202020204" pitchFamily="34" charset="0"/>
            </a:endParaRPr>
          </a:p>
          <a:p>
            <a:pPr>
              <a:buFont typeface="Wingdings" charset="0"/>
              <a:buNone/>
            </a:pPr>
            <a:endParaRPr lang="en-US" sz="2400">
              <a:latin typeface="Arial" panose="020B0604020202020204" pitchFamily="34" charset="0"/>
              <a:cs typeface="Arial" panose="020B0604020202020204" pitchFamily="34" charset="0"/>
            </a:endParaRPr>
          </a:p>
          <a:p>
            <a:pPr>
              <a:buFont typeface="Wingdings" charset="0"/>
              <a:buNone/>
            </a:pPr>
            <a:endParaRPr lang="en-US" sz="180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D76711DE-5BCA-8145-BDA5-E821E6B7FBF9}"/>
              </a:ext>
            </a:extLst>
          </p:cNvPr>
          <p:cNvGrpSpPr/>
          <p:nvPr/>
        </p:nvGrpSpPr>
        <p:grpSpPr>
          <a:xfrm>
            <a:off x="3621215" y="2924589"/>
            <a:ext cx="4575174" cy="1008822"/>
            <a:chOff x="6463887" y="636104"/>
            <a:chExt cx="4575174" cy="1008822"/>
          </a:xfrm>
        </p:grpSpPr>
        <p:grpSp>
          <p:nvGrpSpPr>
            <p:cNvPr id="4" name="Group 3">
              <a:extLst>
                <a:ext uri="{FF2B5EF4-FFF2-40B4-BE49-F238E27FC236}">
                  <a16:creationId xmlns:a16="http://schemas.microsoft.com/office/drawing/2014/main" id="{8EDFE7CF-2327-6543-8885-7E6CEA2AE74D}"/>
                </a:ext>
              </a:extLst>
            </p:cNvPr>
            <p:cNvGrpSpPr/>
            <p:nvPr/>
          </p:nvGrpSpPr>
          <p:grpSpPr>
            <a:xfrm>
              <a:off x="6463887" y="636104"/>
              <a:ext cx="1384938" cy="1008822"/>
              <a:chOff x="434147" y="4121426"/>
              <a:chExt cx="1384938" cy="1008822"/>
            </a:xfrm>
          </p:grpSpPr>
          <p:pic>
            <p:nvPicPr>
              <p:cNvPr id="16" name="Picture 15">
                <a:extLst>
                  <a:ext uri="{FF2B5EF4-FFF2-40B4-BE49-F238E27FC236}">
                    <a16:creationId xmlns:a16="http://schemas.microsoft.com/office/drawing/2014/main" id="{8F172699-9F33-624E-8D39-A7D9A08A61D7}"/>
                  </a:ext>
                </a:extLst>
              </p:cNvPr>
              <p:cNvPicPr>
                <a:picLocks noChangeAspect="1"/>
              </p:cNvPicPr>
              <p:nvPr/>
            </p:nvPicPr>
            <p:blipFill>
              <a:blip r:embed="rId3"/>
              <a:stretch>
                <a:fillRect/>
              </a:stretch>
            </p:blipFill>
            <p:spPr>
              <a:xfrm>
                <a:off x="447019" y="4121426"/>
                <a:ext cx="1372066" cy="1008822"/>
              </a:xfrm>
              <a:prstGeom prst="rect">
                <a:avLst/>
              </a:prstGeom>
            </p:spPr>
          </p:pic>
          <p:sp>
            <p:nvSpPr>
              <p:cNvPr id="21" name="Text Box 7">
                <a:extLst>
                  <a:ext uri="{FF2B5EF4-FFF2-40B4-BE49-F238E27FC236}">
                    <a16:creationId xmlns:a16="http://schemas.microsoft.com/office/drawing/2014/main" id="{486B9566-CED3-D045-B265-EC988F3660A5}"/>
                  </a:ext>
                </a:extLst>
              </p:cNvPr>
              <p:cNvSpPr txBox="1">
                <a:spLocks noChangeArrowheads="1"/>
              </p:cNvSpPr>
              <p:nvPr/>
            </p:nvSpPr>
            <p:spPr bwMode="auto">
              <a:xfrm>
                <a:off x="434147" y="4139580"/>
                <a:ext cx="1343025" cy="83099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a:solidFill>
                      <a:srgbClr val="C00000"/>
                    </a:solidFill>
                    <a:latin typeface="Arial" panose="020B0604020202020204" pitchFamily="34" charset="0"/>
                    <a:cs typeface="Arial" panose="020B0604020202020204" pitchFamily="34" charset="0"/>
                  </a:rPr>
                  <a:t>large </a:t>
                </a:r>
              </a:p>
              <a:p>
                <a:pPr algn="ctr">
                  <a:lnSpc>
                    <a:spcPct val="80000"/>
                  </a:lnSpc>
                  <a:defRPr/>
                </a:pPr>
                <a:r>
                  <a:rPr lang="en-US">
                    <a:solidFill>
                      <a:srgbClr val="C00000"/>
                    </a:solidFill>
                    <a:latin typeface="Arial" panose="020B0604020202020204" pitchFamily="34" charset="0"/>
                    <a:cs typeface="Arial" panose="020B0604020202020204" pitchFamily="34" charset="0"/>
                  </a:rPr>
                  <a:t>message</a:t>
                </a:r>
              </a:p>
              <a:p>
                <a:pPr algn="ctr">
                  <a:lnSpc>
                    <a:spcPct val="80000"/>
                  </a:lnSpc>
                  <a:defRPr/>
                </a:pPr>
                <a:r>
                  <a:rPr lang="en-US">
                    <a:solidFill>
                      <a:srgbClr val="C00000"/>
                    </a:solidFill>
                    <a:latin typeface="Arial" panose="020B0604020202020204" pitchFamily="34" charset="0"/>
                    <a:cs typeface="Arial" panose="020B0604020202020204" pitchFamily="34" charset="0"/>
                  </a:rPr>
                  <a:t>m</a:t>
                </a:r>
              </a:p>
            </p:txBody>
          </p:sp>
        </p:grpSp>
        <p:sp>
          <p:nvSpPr>
            <p:cNvPr id="22" name="Rectangle 8">
              <a:extLst>
                <a:ext uri="{FF2B5EF4-FFF2-40B4-BE49-F238E27FC236}">
                  <a16:creationId xmlns:a16="http://schemas.microsoft.com/office/drawing/2014/main" id="{5199ACEC-B6E5-AA4B-809E-E39426DE3BA8}"/>
                </a:ext>
              </a:extLst>
            </p:cNvPr>
            <p:cNvSpPr>
              <a:spLocks noChangeArrowheads="1"/>
            </p:cNvSpPr>
            <p:nvPr/>
          </p:nvSpPr>
          <p:spPr bwMode="auto">
            <a:xfrm>
              <a:off x="8362607" y="781257"/>
              <a:ext cx="1108075" cy="758825"/>
            </a:xfrm>
            <a:prstGeom prst="rect">
              <a:avLst/>
            </a:prstGeom>
            <a:solidFill>
              <a:srgbClr val="0012A0"/>
            </a:solidFill>
            <a:ln w="9525">
              <a:solidFill>
                <a:schemeClr val="tx1"/>
              </a:solidFill>
              <a:miter lim="800000"/>
              <a:headEnd/>
              <a:tailEnd/>
            </a:ln>
          </p:spPr>
          <p:txBody>
            <a:bodyPr wrap="none" anchor="ctr"/>
            <a:lstStyle/>
            <a:p>
              <a:endParaRPr lang="en-US" sz="1600">
                <a:latin typeface="Arial" panose="020B0604020202020204" pitchFamily="34" charset="0"/>
                <a:cs typeface="Arial" panose="020B0604020202020204" pitchFamily="34" charset="0"/>
              </a:endParaRPr>
            </a:p>
          </p:txBody>
        </p:sp>
        <p:sp>
          <p:nvSpPr>
            <p:cNvPr id="23" name="Text Box 9">
              <a:extLst>
                <a:ext uri="{FF2B5EF4-FFF2-40B4-BE49-F238E27FC236}">
                  <a16:creationId xmlns:a16="http://schemas.microsoft.com/office/drawing/2014/main" id="{0D215AFC-9F10-E34D-9606-16C9F04FD853}"/>
                </a:ext>
              </a:extLst>
            </p:cNvPr>
            <p:cNvSpPr txBox="1">
              <a:spLocks noChangeArrowheads="1"/>
            </p:cNvSpPr>
            <p:nvPr/>
          </p:nvSpPr>
          <p:spPr bwMode="auto">
            <a:xfrm>
              <a:off x="8409973" y="802999"/>
              <a:ext cx="1069524"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800">
                  <a:solidFill>
                    <a:schemeClr val="bg1"/>
                  </a:solidFill>
                  <a:latin typeface="Arial" panose="020B0604020202020204" pitchFamily="34" charset="0"/>
                  <a:cs typeface="Arial" panose="020B0604020202020204" pitchFamily="34" charset="0"/>
                </a:rPr>
                <a:t>H: Hash</a:t>
              </a:r>
            </a:p>
            <a:p>
              <a:pPr algn="ctr">
                <a:defRPr/>
              </a:pPr>
              <a:r>
                <a:rPr lang="en-US" sz="1800">
                  <a:solidFill>
                    <a:schemeClr val="bg1"/>
                  </a:solidFill>
                  <a:latin typeface="Arial" panose="020B0604020202020204" pitchFamily="34" charset="0"/>
                  <a:cs typeface="Arial" panose="020B0604020202020204" pitchFamily="34" charset="0"/>
                </a:rPr>
                <a:t>Function</a:t>
              </a:r>
            </a:p>
          </p:txBody>
        </p:sp>
        <p:sp>
          <p:nvSpPr>
            <p:cNvPr id="24" name="Line 10">
              <a:extLst>
                <a:ext uri="{FF2B5EF4-FFF2-40B4-BE49-F238E27FC236}">
                  <a16:creationId xmlns:a16="http://schemas.microsoft.com/office/drawing/2014/main" id="{4352C06B-013A-3C40-A71C-475F92FB7612}"/>
                </a:ext>
              </a:extLst>
            </p:cNvPr>
            <p:cNvSpPr>
              <a:spLocks noChangeShapeType="1"/>
            </p:cNvSpPr>
            <p:nvPr/>
          </p:nvSpPr>
          <p:spPr bwMode="auto">
            <a:xfrm>
              <a:off x="7842390" y="1161774"/>
              <a:ext cx="50641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Arial" panose="020B0604020202020204" pitchFamily="34" charset="0"/>
                <a:cs typeface="Arial" panose="020B0604020202020204" pitchFamily="34" charset="0"/>
              </a:endParaRPr>
            </a:p>
          </p:txBody>
        </p:sp>
        <p:sp>
          <p:nvSpPr>
            <p:cNvPr id="25" name="Text Box 11">
              <a:extLst>
                <a:ext uri="{FF2B5EF4-FFF2-40B4-BE49-F238E27FC236}">
                  <a16:creationId xmlns:a16="http://schemas.microsoft.com/office/drawing/2014/main" id="{40C2249D-AF39-5D43-890D-EB0748821E8D}"/>
                </a:ext>
              </a:extLst>
            </p:cNvPr>
            <p:cNvSpPr txBox="1">
              <a:spLocks noChangeArrowheads="1"/>
            </p:cNvSpPr>
            <p:nvPr/>
          </p:nvSpPr>
          <p:spPr bwMode="auto">
            <a:xfrm>
              <a:off x="9872180" y="924133"/>
              <a:ext cx="1166881" cy="4616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a:solidFill>
                    <a:srgbClr val="C00000"/>
                  </a:solidFill>
                  <a:latin typeface="Arial" panose="020B0604020202020204" pitchFamily="34" charset="0"/>
                  <a:cs typeface="Arial" panose="020B0604020202020204" pitchFamily="34" charset="0"/>
                </a:rPr>
                <a:t>H(m)</a:t>
              </a:r>
            </a:p>
          </p:txBody>
        </p:sp>
        <p:sp>
          <p:nvSpPr>
            <p:cNvPr id="28" name="Line 10">
              <a:extLst>
                <a:ext uri="{FF2B5EF4-FFF2-40B4-BE49-F238E27FC236}">
                  <a16:creationId xmlns:a16="http://schemas.microsoft.com/office/drawing/2014/main" id="{9AD0E0FC-0316-CA4F-8777-C03580EC38E3}"/>
                </a:ext>
              </a:extLst>
            </p:cNvPr>
            <p:cNvSpPr>
              <a:spLocks noChangeShapeType="1"/>
            </p:cNvSpPr>
            <p:nvPr/>
          </p:nvSpPr>
          <p:spPr bwMode="auto">
            <a:xfrm>
              <a:off x="9518790" y="1194904"/>
              <a:ext cx="50641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Arial" panose="020B0604020202020204" pitchFamily="34" charset="0"/>
                <a:cs typeface="Arial" panose="020B0604020202020204" pitchFamily="34" charset="0"/>
              </a:endParaRPr>
            </a:p>
          </p:txBody>
        </p:sp>
      </p:grpSp>
      <p:sp>
        <p:nvSpPr>
          <p:cNvPr id="29" name="Rectangle 3">
            <a:extLst>
              <a:ext uri="{FF2B5EF4-FFF2-40B4-BE49-F238E27FC236}">
                <a16:creationId xmlns:a16="http://schemas.microsoft.com/office/drawing/2014/main" id="{FDC35326-ED1E-FE4D-9A93-19CE679A25DE}"/>
              </a:ext>
            </a:extLst>
          </p:cNvPr>
          <p:cNvSpPr txBox="1">
            <a:spLocks noChangeArrowheads="1"/>
          </p:cNvSpPr>
          <p:nvPr/>
        </p:nvSpPr>
        <p:spPr>
          <a:xfrm>
            <a:off x="862977" y="1368840"/>
            <a:ext cx="11050726" cy="1612900"/>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charset="0"/>
              <a:buNone/>
            </a:pPr>
            <a:r>
              <a:rPr lang="en-US">
                <a:latin typeface="Arial" panose="020B0604020202020204" pitchFamily="34" charset="0"/>
                <a:cs typeface="Arial" panose="020B0604020202020204" pitchFamily="34" charset="0"/>
              </a:rPr>
              <a:t>It is computationally expensive to encrypt long messages with public key</a:t>
            </a:r>
          </a:p>
          <a:p>
            <a:pPr marL="0" indent="0">
              <a:buFont typeface="Wingdings" charset="0"/>
              <a:buNone/>
            </a:pPr>
            <a:r>
              <a:rPr lang="en-US" sz="3200">
                <a:solidFill>
                  <a:srgbClr val="C00000"/>
                </a:solidFill>
                <a:latin typeface="Arial" panose="020B0604020202020204" pitchFamily="34" charset="0"/>
                <a:cs typeface="Arial" panose="020B0604020202020204" pitchFamily="34" charset="0"/>
              </a:rPr>
              <a:t>goal: </a:t>
            </a:r>
            <a:r>
              <a:rPr lang="en-US">
                <a:latin typeface="Arial" panose="020B0604020202020204" pitchFamily="34" charset="0"/>
                <a:cs typeface="Arial" panose="020B0604020202020204" pitchFamily="34" charset="0"/>
              </a:rPr>
              <a:t>fixed-length, easy-to-compute digital “</a:t>
            </a:r>
            <a:r>
              <a:rPr lang="en-US" altLang="ja-JP">
                <a:latin typeface="Arial" panose="020B0604020202020204" pitchFamily="34" charset="0"/>
                <a:cs typeface="Arial" panose="020B0604020202020204" pitchFamily="34" charset="0"/>
              </a:rPr>
              <a:t>fingerprint”</a:t>
            </a:r>
          </a:p>
          <a:p>
            <a:pPr>
              <a:spcBef>
                <a:spcPts val="400"/>
              </a:spcBef>
            </a:pPr>
            <a:r>
              <a:rPr lang="en-US" sz="2400">
                <a:latin typeface="Arial" panose="020B0604020202020204" pitchFamily="34" charset="0"/>
                <a:cs typeface="Arial" panose="020B0604020202020204" pitchFamily="34" charset="0"/>
              </a:rPr>
              <a:t>apply hash function H to </a:t>
            </a:r>
            <a:r>
              <a:rPr lang="en-US" sz="2400" i="1">
                <a:latin typeface="Arial" panose="020B0604020202020204" pitchFamily="34" charset="0"/>
                <a:cs typeface="Arial" panose="020B0604020202020204" pitchFamily="34" charset="0"/>
              </a:rPr>
              <a:t>m</a:t>
            </a:r>
            <a:r>
              <a:rPr lang="en-US" sz="2400">
                <a:latin typeface="Arial" panose="020B0604020202020204" pitchFamily="34" charset="0"/>
                <a:cs typeface="Arial" panose="020B0604020202020204" pitchFamily="34" charset="0"/>
              </a:rPr>
              <a:t>, get fixed size message digest, </a:t>
            </a:r>
            <a:r>
              <a:rPr lang="en-US" sz="2400" i="1">
                <a:latin typeface="Arial" panose="020B0604020202020204" pitchFamily="34" charset="0"/>
                <a:cs typeface="Arial" panose="020B0604020202020204" pitchFamily="34" charset="0"/>
              </a:rPr>
              <a:t>H(m)</a:t>
            </a: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3096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b="0"/>
              <a:t>Digital Signatures / </a:t>
            </a:r>
            <a:r>
              <a:rPr lang="en-US" sz="2800" b="0"/>
              <a:t>Semnaturi </a:t>
            </a:r>
            <a:r>
              <a:rPr lang="en-US" sz="2800" b="0" err="1"/>
              <a:t>Digitale</a:t>
            </a:r>
            <a:endParaRPr lang="en-US" sz="2800" b="0"/>
          </a:p>
        </p:txBody>
      </p:sp>
      <p:sp>
        <p:nvSpPr>
          <p:cNvPr id="6" name="Rectangle 3">
            <a:extLst>
              <a:ext uri="{FF2B5EF4-FFF2-40B4-BE49-F238E27FC236}">
                <a16:creationId xmlns:a16="http://schemas.microsoft.com/office/drawing/2014/main" id="{76247566-7DA7-1B43-9739-70BD8636B3D5}"/>
              </a:ext>
            </a:extLst>
          </p:cNvPr>
          <p:cNvSpPr txBox="1">
            <a:spLocks noChangeArrowheads="1"/>
          </p:cNvSpPr>
          <p:nvPr/>
        </p:nvSpPr>
        <p:spPr>
          <a:xfrm>
            <a:off x="669856" y="1293468"/>
            <a:ext cx="11215756" cy="2678459"/>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Arial" panose="020B0604020202020204" pitchFamily="34" charset="0"/>
                <a:cs typeface="Arial" panose="020B0604020202020204" pitchFamily="34" charset="0"/>
              </a:rPr>
              <a:t>sender (Bob) digitally signs document: he is document owner/creator. </a:t>
            </a:r>
          </a:p>
          <a:p>
            <a:r>
              <a:rPr lang="en-US" i="1">
                <a:solidFill>
                  <a:srgbClr val="000099"/>
                </a:solidFill>
                <a:latin typeface="Arial" panose="020B0604020202020204" pitchFamily="34" charset="0"/>
                <a:cs typeface="Arial" panose="020B0604020202020204" pitchFamily="34" charset="0"/>
              </a:rPr>
              <a:t>verifiable, nonforgeable:</a:t>
            </a:r>
            <a:r>
              <a:rPr lang="en-US" i="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recipient (Ana) can prove to someone that Bob, and no one else, must have signed document </a:t>
            </a:r>
          </a:p>
          <a:p>
            <a:r>
              <a:rPr lang="en-US">
                <a:solidFill>
                  <a:srgbClr val="C00000"/>
                </a:solidFill>
                <a:latin typeface="Arial" panose="020B0604020202020204" pitchFamily="34" charset="0"/>
                <a:cs typeface="Arial" panose="020B0604020202020204" pitchFamily="34" charset="0"/>
              </a:rPr>
              <a:t>simple digital signature for message m:</a:t>
            </a:r>
          </a:p>
          <a:p>
            <a:pPr lvl="1"/>
            <a:r>
              <a:rPr lang="en-US">
                <a:latin typeface="Arial" panose="020B0604020202020204" pitchFamily="34" charset="0"/>
                <a:cs typeface="Arial" panose="020B0604020202020204" pitchFamily="34" charset="0"/>
              </a:rPr>
              <a:t>Bob signs m by encrypting with his private key PRIV</a:t>
            </a:r>
            <a:r>
              <a:rPr lang="en-US" baseline="-25000">
                <a:latin typeface="Arial" panose="020B0604020202020204" pitchFamily="34" charset="0"/>
                <a:cs typeface="Arial" panose="020B0604020202020204" pitchFamily="34" charset="0"/>
              </a:rPr>
              <a:t>B</a:t>
            </a:r>
            <a:r>
              <a:rPr lang="en-US">
                <a:latin typeface="Arial" panose="020B0604020202020204" pitchFamily="34" charset="0"/>
                <a:cs typeface="Arial" panose="020B0604020202020204" pitchFamily="34" charset="0"/>
              </a:rPr>
              <a:t>, creating “</a:t>
            </a:r>
            <a:r>
              <a:rPr lang="en-US" altLang="ja-JP">
                <a:latin typeface="Arial" panose="020B0604020202020204" pitchFamily="34" charset="0"/>
                <a:cs typeface="Arial" panose="020B0604020202020204" pitchFamily="34" charset="0"/>
              </a:rPr>
              <a:t>signed” message, PRIV</a:t>
            </a:r>
            <a:r>
              <a:rPr lang="en-US" altLang="ja-JP" baseline="-25000">
                <a:latin typeface="Arial" panose="020B0604020202020204" pitchFamily="34" charset="0"/>
                <a:cs typeface="Arial" panose="020B0604020202020204" pitchFamily="34" charset="0"/>
              </a:rPr>
              <a:t>B</a:t>
            </a:r>
            <a:r>
              <a:rPr lang="en-US" altLang="ja-JP">
                <a:latin typeface="Arial" panose="020B0604020202020204" pitchFamily="34" charset="0"/>
                <a:cs typeface="Arial" panose="020B0604020202020204" pitchFamily="34" charset="0"/>
              </a:rPr>
              <a:t>(m)</a:t>
            </a:r>
            <a:endParaRPr lang="en-US">
              <a:latin typeface="Arial" panose="020B0604020202020204" pitchFamily="34" charset="0"/>
              <a:cs typeface="Arial" panose="020B0604020202020204" pitchFamily="34" charset="0"/>
            </a:endParaRPr>
          </a:p>
          <a:p>
            <a:endParaRPr lang="en-US"/>
          </a:p>
        </p:txBody>
      </p:sp>
      <p:sp>
        <p:nvSpPr>
          <p:cNvPr id="31" name="Text Box 9">
            <a:extLst>
              <a:ext uri="{FF2B5EF4-FFF2-40B4-BE49-F238E27FC236}">
                <a16:creationId xmlns:a16="http://schemas.microsoft.com/office/drawing/2014/main" id="{16595CF5-7C18-5646-8CF5-290FD73438AC}"/>
              </a:ext>
            </a:extLst>
          </p:cNvPr>
          <p:cNvSpPr txBox="1">
            <a:spLocks noChangeArrowheads="1"/>
          </p:cNvSpPr>
          <p:nvPr/>
        </p:nvSpPr>
        <p:spPr bwMode="auto">
          <a:xfrm>
            <a:off x="1593367" y="3966166"/>
            <a:ext cx="2735262" cy="3968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00000"/>
                </a:solidFill>
                <a:effectLst/>
                <a:uLnTx/>
                <a:uFillTx/>
                <a:latin typeface="Arial" charset="0"/>
                <a:ea typeface="ＭＳ Ｐゴシック" charset="0"/>
                <a:cs typeface="Arial" charset="0"/>
              </a:rPr>
              <a:t>Bob</a:t>
            </a:r>
            <a:r>
              <a:rPr kumimoji="0" lang="en-US" altLang="ja-JP" sz="2000" b="0" i="0" u="none" strike="noStrike" kern="0" cap="none" spc="0" normalizeH="0" baseline="0" noProof="0">
                <a:ln>
                  <a:noFill/>
                </a:ln>
                <a:solidFill>
                  <a:srgbClr val="C00000"/>
                </a:solidFill>
                <a:effectLst/>
                <a:uLnTx/>
                <a:uFillTx/>
                <a:latin typeface="Arial" charset="0"/>
                <a:ea typeface="ＭＳ Ｐゴシック" charset="0"/>
                <a:cs typeface="Arial" charset="0"/>
              </a:rPr>
              <a:t>’</a:t>
            </a:r>
            <a:r>
              <a:rPr kumimoji="0" lang="en-US" sz="2000" b="0" i="0" u="none" strike="noStrike" kern="0" cap="none" spc="0" normalizeH="0" baseline="0" noProof="0">
                <a:ln>
                  <a:noFill/>
                </a:ln>
                <a:solidFill>
                  <a:srgbClr val="C00000"/>
                </a:solidFill>
                <a:effectLst/>
                <a:uLnTx/>
                <a:uFillTx/>
                <a:latin typeface="Arial" charset="0"/>
                <a:ea typeface="ＭＳ Ｐゴシック" charset="0"/>
                <a:cs typeface="Arial" charset="0"/>
              </a:rPr>
              <a:t>s message, m</a:t>
            </a:r>
          </a:p>
        </p:txBody>
      </p:sp>
      <p:sp>
        <p:nvSpPr>
          <p:cNvPr id="32" name="Rectangle 10">
            <a:extLst>
              <a:ext uri="{FF2B5EF4-FFF2-40B4-BE49-F238E27FC236}">
                <a16:creationId xmlns:a16="http://schemas.microsoft.com/office/drawing/2014/main" id="{999B2F42-1C49-3242-9F33-AABB02BA69A4}"/>
              </a:ext>
            </a:extLst>
          </p:cNvPr>
          <p:cNvSpPr>
            <a:spLocks noChangeArrowheads="1"/>
          </p:cNvSpPr>
          <p:nvPr/>
        </p:nvSpPr>
        <p:spPr bwMode="auto">
          <a:xfrm>
            <a:off x="5082692" y="4728166"/>
            <a:ext cx="1516891" cy="1147279"/>
          </a:xfrm>
          <a:prstGeom prst="rect">
            <a:avLst/>
          </a:prstGeom>
          <a:solidFill>
            <a:srgbClr val="0012A0"/>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3" name="Text Box 11">
            <a:extLst>
              <a:ext uri="{FF2B5EF4-FFF2-40B4-BE49-F238E27FC236}">
                <a16:creationId xmlns:a16="http://schemas.microsoft.com/office/drawing/2014/main" id="{D59055E0-0F4A-D44C-9AF9-3829B5D57627}"/>
              </a:ext>
            </a:extLst>
          </p:cNvPr>
          <p:cNvSpPr txBox="1">
            <a:spLocks noChangeArrowheads="1"/>
          </p:cNvSpPr>
          <p:nvPr/>
        </p:nvSpPr>
        <p:spPr bwMode="auto">
          <a:xfrm>
            <a:off x="5162134" y="4776343"/>
            <a:ext cx="1368425" cy="10160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a:solidFill>
                  <a:srgbClr val="FFFFFF"/>
                </a:solidFill>
                <a:latin typeface="Arial" charset="0"/>
                <a:cs typeface="Arial" charset="0"/>
              </a:rPr>
              <a:t>Public key</a:t>
            </a:r>
          </a:p>
          <a:p>
            <a:pPr algn="ctr" eaLnBrk="0" fontAlgn="base" hangingPunct="0">
              <a:spcBef>
                <a:spcPct val="0"/>
              </a:spcBef>
              <a:spcAft>
                <a:spcPct val="0"/>
              </a:spcAft>
              <a:defRPr/>
            </a:pPr>
            <a:r>
              <a:rPr lang="en-US">
                <a:solidFill>
                  <a:srgbClr val="FFFFFF"/>
                </a:solidFill>
                <a:latin typeface="Arial" charset="0"/>
                <a:cs typeface="Arial" charset="0"/>
              </a:rPr>
              <a:t>encryption</a:t>
            </a:r>
          </a:p>
          <a:p>
            <a:pPr algn="ctr" eaLnBrk="0" fontAlgn="base" hangingPunct="0">
              <a:spcBef>
                <a:spcPct val="0"/>
              </a:spcBef>
              <a:spcAft>
                <a:spcPct val="0"/>
              </a:spcAft>
              <a:defRPr/>
            </a:pPr>
            <a:r>
              <a:rPr lang="en-US">
                <a:solidFill>
                  <a:srgbClr val="FFFFFF"/>
                </a:solidFill>
                <a:latin typeface="Arial" charset="0"/>
                <a:cs typeface="Arial" charset="0"/>
              </a:rPr>
              <a:t>algorithm</a:t>
            </a:r>
          </a:p>
        </p:txBody>
      </p:sp>
      <p:sp>
        <p:nvSpPr>
          <p:cNvPr id="34" name="Line 12">
            <a:extLst>
              <a:ext uri="{FF2B5EF4-FFF2-40B4-BE49-F238E27FC236}">
                <a16:creationId xmlns:a16="http://schemas.microsoft.com/office/drawing/2014/main" id="{42BF7666-AEBA-894D-81D3-7072838002DA}"/>
              </a:ext>
            </a:extLst>
          </p:cNvPr>
          <p:cNvSpPr>
            <a:spLocks noChangeShapeType="1"/>
          </p:cNvSpPr>
          <p:nvPr/>
        </p:nvSpPr>
        <p:spPr bwMode="auto">
          <a:xfrm>
            <a:off x="4205080" y="5204968"/>
            <a:ext cx="674688"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35" name="Text Box 13">
            <a:extLst>
              <a:ext uri="{FF2B5EF4-FFF2-40B4-BE49-F238E27FC236}">
                <a16:creationId xmlns:a16="http://schemas.microsoft.com/office/drawing/2014/main" id="{DCB23176-B5BF-834E-BAE0-A1D3AA7AD5BD}"/>
              </a:ext>
            </a:extLst>
          </p:cNvPr>
          <p:cNvSpPr txBox="1">
            <a:spLocks noChangeArrowheads="1"/>
          </p:cNvSpPr>
          <p:nvPr/>
        </p:nvSpPr>
        <p:spPr bwMode="auto">
          <a:xfrm>
            <a:off x="5774529" y="3854483"/>
            <a:ext cx="1762125" cy="6413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800">
                <a:solidFill>
                  <a:srgbClr val="000000"/>
                </a:solidFill>
                <a:latin typeface="Arial" charset="0"/>
                <a:cs typeface="Arial" charset="0"/>
              </a:rPr>
              <a:t>Bob’s private</a:t>
            </a:r>
          </a:p>
          <a:p>
            <a:pPr eaLnBrk="0" fontAlgn="base" hangingPunct="0">
              <a:spcBef>
                <a:spcPct val="0"/>
              </a:spcBef>
              <a:spcAft>
                <a:spcPct val="0"/>
              </a:spcAft>
              <a:defRPr/>
            </a:pPr>
            <a:r>
              <a:rPr lang="en-US" sz="1800">
                <a:solidFill>
                  <a:srgbClr val="000000"/>
                </a:solidFill>
                <a:latin typeface="Arial" charset="0"/>
                <a:cs typeface="Arial" charset="0"/>
              </a:rPr>
              <a:t>key </a:t>
            </a:r>
          </a:p>
        </p:txBody>
      </p:sp>
      <p:pic>
        <p:nvPicPr>
          <p:cNvPr id="36" name="Picture 14" descr="BS00768_[1]">
            <a:extLst>
              <a:ext uri="{FF2B5EF4-FFF2-40B4-BE49-F238E27FC236}">
                <a16:creationId xmlns:a16="http://schemas.microsoft.com/office/drawing/2014/main" id="{9DA5D995-915C-1E4A-94EE-8940D5B20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4955692" y="4099516"/>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8" name="Group 16">
            <a:extLst>
              <a:ext uri="{FF2B5EF4-FFF2-40B4-BE49-F238E27FC236}">
                <a16:creationId xmlns:a16="http://schemas.microsoft.com/office/drawing/2014/main" id="{AEC95C76-7D3F-F94E-99AA-691126FDE998}"/>
              </a:ext>
            </a:extLst>
          </p:cNvPr>
          <p:cNvGrpSpPr>
            <a:grpSpLocks/>
          </p:cNvGrpSpPr>
          <p:nvPr/>
        </p:nvGrpSpPr>
        <p:grpSpPr bwMode="auto">
          <a:xfrm>
            <a:off x="4874583" y="3676689"/>
            <a:ext cx="968375" cy="492125"/>
            <a:chOff x="2824" y="2144"/>
            <a:chExt cx="610" cy="310"/>
          </a:xfrm>
        </p:grpSpPr>
        <p:sp>
          <p:nvSpPr>
            <p:cNvPr id="40" name="Text Box 17">
              <a:extLst>
                <a:ext uri="{FF2B5EF4-FFF2-40B4-BE49-F238E27FC236}">
                  <a16:creationId xmlns:a16="http://schemas.microsoft.com/office/drawing/2014/main" id="{9F552C79-49EC-5C4C-B858-52FE65A4EF69}"/>
                </a:ext>
              </a:extLst>
            </p:cNvPr>
            <p:cNvSpPr txBox="1">
              <a:spLocks noChangeArrowheads="1"/>
            </p:cNvSpPr>
            <p:nvPr/>
          </p:nvSpPr>
          <p:spPr bwMode="auto">
            <a:xfrm>
              <a:off x="2824" y="2144"/>
              <a:ext cx="610"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a:solidFill>
                    <a:srgbClr val="C00000"/>
                  </a:solidFill>
                  <a:latin typeface="Arial" charset="0"/>
                  <a:cs typeface="Arial" charset="0"/>
                </a:rPr>
                <a:t>PRIV</a:t>
              </a:r>
              <a:r>
                <a:rPr lang="en-US" baseline="-25000">
                  <a:solidFill>
                    <a:srgbClr val="C00000"/>
                  </a:solidFill>
                  <a:latin typeface="Arial" charset="0"/>
                  <a:cs typeface="Arial" charset="0"/>
                </a:rPr>
                <a:t>B</a:t>
              </a:r>
              <a:r>
                <a:rPr lang="en-US">
                  <a:solidFill>
                    <a:srgbClr val="C00000"/>
                  </a:solidFill>
                  <a:latin typeface="Arial" charset="0"/>
                  <a:cs typeface="Arial" charset="0"/>
                </a:rPr>
                <a:t> </a:t>
              </a:r>
            </a:p>
          </p:txBody>
        </p:sp>
        <p:sp>
          <p:nvSpPr>
            <p:cNvPr id="41" name="Text Box 18">
              <a:extLst>
                <a:ext uri="{FF2B5EF4-FFF2-40B4-BE49-F238E27FC236}">
                  <a16:creationId xmlns:a16="http://schemas.microsoft.com/office/drawing/2014/main" id="{56339FF9-7A5C-A049-BF66-D38AA279363F}"/>
                </a:ext>
              </a:extLst>
            </p:cNvPr>
            <p:cNvSpPr txBox="1">
              <a:spLocks noChangeArrowheads="1"/>
            </p:cNvSpPr>
            <p:nvPr/>
          </p:nvSpPr>
          <p:spPr bwMode="auto">
            <a:xfrm>
              <a:off x="3171" y="2241"/>
              <a:ext cx="116"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endParaRPr lang="en-US" sz="1600">
                <a:solidFill>
                  <a:srgbClr val="C00000"/>
                </a:solidFill>
                <a:latin typeface="Arial" charset="0"/>
                <a:cs typeface="Arial" charset="0"/>
              </a:endParaRPr>
            </a:p>
          </p:txBody>
        </p:sp>
      </p:grpSp>
      <p:sp>
        <p:nvSpPr>
          <p:cNvPr id="42" name="Line 20">
            <a:extLst>
              <a:ext uri="{FF2B5EF4-FFF2-40B4-BE49-F238E27FC236}">
                <a16:creationId xmlns:a16="http://schemas.microsoft.com/office/drawing/2014/main" id="{38C448CC-0BC5-6A41-917E-B897438AC175}"/>
              </a:ext>
            </a:extLst>
          </p:cNvPr>
          <p:cNvSpPr>
            <a:spLocks noChangeShapeType="1"/>
          </p:cNvSpPr>
          <p:nvPr/>
        </p:nvSpPr>
        <p:spPr bwMode="auto">
          <a:xfrm>
            <a:off x="5430354" y="4251916"/>
            <a:ext cx="1588" cy="469900"/>
          </a:xfrm>
          <a:prstGeom prst="line">
            <a:avLst/>
          </a:prstGeom>
          <a:noFill/>
          <a:ln w="38100">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43" name="Line 21">
            <a:extLst>
              <a:ext uri="{FF2B5EF4-FFF2-40B4-BE49-F238E27FC236}">
                <a16:creationId xmlns:a16="http://schemas.microsoft.com/office/drawing/2014/main" id="{553D03E9-7542-F443-A643-1F22BEEF7D76}"/>
              </a:ext>
            </a:extLst>
          </p:cNvPr>
          <p:cNvSpPr>
            <a:spLocks noChangeShapeType="1"/>
          </p:cNvSpPr>
          <p:nvPr/>
        </p:nvSpPr>
        <p:spPr bwMode="auto">
          <a:xfrm>
            <a:off x="6720784" y="5191716"/>
            <a:ext cx="674688"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ＭＳ Ｐゴシック" charset="0"/>
            </a:endParaRPr>
          </a:p>
        </p:txBody>
      </p:sp>
      <p:sp>
        <p:nvSpPr>
          <p:cNvPr id="45" name="Text Box 25">
            <a:extLst>
              <a:ext uri="{FF2B5EF4-FFF2-40B4-BE49-F238E27FC236}">
                <a16:creationId xmlns:a16="http://schemas.microsoft.com/office/drawing/2014/main" id="{AE8BE604-17AC-3A49-8448-5944CE37F557}"/>
              </a:ext>
            </a:extLst>
          </p:cNvPr>
          <p:cNvSpPr txBox="1">
            <a:spLocks noChangeArrowheads="1"/>
          </p:cNvSpPr>
          <p:nvPr/>
        </p:nvSpPr>
        <p:spPr bwMode="auto">
          <a:xfrm>
            <a:off x="7722076" y="3962139"/>
            <a:ext cx="1622560"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a:solidFill>
                  <a:srgbClr val="C00000"/>
                </a:solidFill>
                <a:latin typeface="Arial" charset="0"/>
                <a:cs typeface="Arial" charset="0"/>
              </a:rPr>
              <a:t>m, PRIV</a:t>
            </a:r>
            <a:r>
              <a:rPr lang="en-US" baseline="-25000">
                <a:solidFill>
                  <a:srgbClr val="C00000"/>
                </a:solidFill>
                <a:latin typeface="Arial" charset="0"/>
                <a:cs typeface="Arial" charset="0"/>
              </a:rPr>
              <a:t>B</a:t>
            </a:r>
            <a:r>
              <a:rPr lang="en-US">
                <a:solidFill>
                  <a:srgbClr val="C00000"/>
                </a:solidFill>
                <a:latin typeface="Arial" charset="0"/>
                <a:cs typeface="Arial" charset="0"/>
              </a:rPr>
              <a:t>(m)</a:t>
            </a:r>
          </a:p>
        </p:txBody>
      </p:sp>
      <p:grpSp>
        <p:nvGrpSpPr>
          <p:cNvPr id="50" name="Group 49">
            <a:extLst>
              <a:ext uri="{FF2B5EF4-FFF2-40B4-BE49-F238E27FC236}">
                <a16:creationId xmlns:a16="http://schemas.microsoft.com/office/drawing/2014/main" id="{82478CAE-5B04-A34F-8C28-C2A810B84E28}"/>
              </a:ext>
            </a:extLst>
          </p:cNvPr>
          <p:cNvGrpSpPr/>
          <p:nvPr/>
        </p:nvGrpSpPr>
        <p:grpSpPr>
          <a:xfrm>
            <a:off x="1918529" y="4352460"/>
            <a:ext cx="2217806" cy="1630659"/>
            <a:chOff x="1096894" y="4771797"/>
            <a:chExt cx="2217806" cy="1630659"/>
          </a:xfrm>
        </p:grpSpPr>
        <p:pic>
          <p:nvPicPr>
            <p:cNvPr id="49" name="Picture 48">
              <a:extLst>
                <a:ext uri="{FF2B5EF4-FFF2-40B4-BE49-F238E27FC236}">
                  <a16:creationId xmlns:a16="http://schemas.microsoft.com/office/drawing/2014/main" id="{A0305A02-B8E0-3346-A22A-2F64FC1E428D}"/>
                </a:ext>
              </a:extLst>
            </p:cNvPr>
            <p:cNvPicPr>
              <a:picLocks noChangeAspect="1"/>
            </p:cNvPicPr>
            <p:nvPr/>
          </p:nvPicPr>
          <p:blipFill>
            <a:blip r:embed="rId4"/>
            <a:stretch>
              <a:fillRect/>
            </a:stretch>
          </p:blipFill>
          <p:spPr>
            <a:xfrm>
              <a:off x="1096894" y="4771797"/>
              <a:ext cx="2217806" cy="1630659"/>
            </a:xfrm>
            <a:prstGeom prst="rect">
              <a:avLst/>
            </a:prstGeom>
          </p:spPr>
        </p:pic>
        <p:sp>
          <p:nvSpPr>
            <p:cNvPr id="30" name="Text Box 8">
              <a:extLst>
                <a:ext uri="{FF2B5EF4-FFF2-40B4-BE49-F238E27FC236}">
                  <a16:creationId xmlns:a16="http://schemas.microsoft.com/office/drawing/2014/main" id="{5F1CFD14-B851-C04A-89E6-CDCFCF528323}"/>
                </a:ext>
              </a:extLst>
            </p:cNvPr>
            <p:cNvSpPr txBox="1">
              <a:spLocks noChangeArrowheads="1"/>
            </p:cNvSpPr>
            <p:nvPr/>
          </p:nvSpPr>
          <p:spPr bwMode="auto">
            <a:xfrm>
              <a:off x="1260614" y="4804604"/>
              <a:ext cx="2054086"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50000"/>
                </a:spcBef>
                <a:spcAft>
                  <a:spcPct val="0"/>
                </a:spcAft>
                <a:defRPr/>
              </a:pPr>
              <a:r>
                <a:rPr lang="en-US" sz="1800">
                  <a:solidFill>
                    <a:srgbClr val="000000"/>
                  </a:solidFill>
                  <a:latin typeface="+mn-lt"/>
                  <a:ea typeface="Arial Unicode MS" charset="0"/>
                  <a:cs typeface="Arial" charset="0"/>
                </a:rPr>
                <a:t>Dear Ana</a:t>
              </a:r>
            </a:p>
            <a:p>
              <a:pPr eaLnBrk="0" fontAlgn="base" hangingPunct="0">
                <a:spcBef>
                  <a:spcPct val="50000"/>
                </a:spcBef>
                <a:spcAft>
                  <a:spcPct val="0"/>
                </a:spcAft>
                <a:defRPr/>
              </a:pPr>
              <a:r>
                <a:rPr lang="en-US" sz="1400">
                  <a:solidFill>
                    <a:srgbClr val="000000"/>
                  </a:solidFill>
                  <a:latin typeface="+mn-lt"/>
                  <a:ea typeface="Arial Unicode MS" charset="0"/>
                  <a:cs typeface="Arial" charset="0"/>
                </a:rPr>
                <a:t>Oh, how I have missed you. I think of you all the time! …(blah blah blah)</a:t>
              </a:r>
            </a:p>
            <a:p>
              <a:pPr eaLnBrk="0" fontAlgn="base" hangingPunct="0">
                <a:spcBef>
                  <a:spcPct val="50000"/>
                </a:spcBef>
                <a:spcAft>
                  <a:spcPct val="0"/>
                </a:spcAft>
                <a:defRPr/>
              </a:pPr>
              <a:r>
                <a:rPr lang="en-US" sz="1800">
                  <a:solidFill>
                    <a:srgbClr val="000000"/>
                  </a:solidFill>
                  <a:latin typeface="+mn-lt"/>
                  <a:ea typeface="Arial Unicode MS" charset="0"/>
                  <a:cs typeface="Arial" charset="0"/>
                </a:rPr>
                <a:t>Bob</a:t>
              </a:r>
            </a:p>
          </p:txBody>
        </p:sp>
      </p:grpSp>
      <p:grpSp>
        <p:nvGrpSpPr>
          <p:cNvPr id="53" name="Group 52">
            <a:extLst>
              <a:ext uri="{FF2B5EF4-FFF2-40B4-BE49-F238E27FC236}">
                <a16:creationId xmlns:a16="http://schemas.microsoft.com/office/drawing/2014/main" id="{50CDB89D-9227-A14E-80AF-B6C57E3CEDD2}"/>
              </a:ext>
            </a:extLst>
          </p:cNvPr>
          <p:cNvGrpSpPr/>
          <p:nvPr/>
        </p:nvGrpSpPr>
        <p:grpSpPr>
          <a:xfrm>
            <a:off x="7451311" y="4359088"/>
            <a:ext cx="2217806" cy="1630659"/>
            <a:chOff x="1096894" y="4771797"/>
            <a:chExt cx="2217806" cy="1630659"/>
          </a:xfrm>
        </p:grpSpPr>
        <p:pic>
          <p:nvPicPr>
            <p:cNvPr id="54" name="Picture 53">
              <a:extLst>
                <a:ext uri="{FF2B5EF4-FFF2-40B4-BE49-F238E27FC236}">
                  <a16:creationId xmlns:a16="http://schemas.microsoft.com/office/drawing/2014/main" id="{E361D2D9-6A81-6349-AADE-8311053081AE}"/>
                </a:ext>
              </a:extLst>
            </p:cNvPr>
            <p:cNvPicPr>
              <a:picLocks noChangeAspect="1"/>
            </p:cNvPicPr>
            <p:nvPr/>
          </p:nvPicPr>
          <p:blipFill>
            <a:blip r:embed="rId4"/>
            <a:stretch>
              <a:fillRect/>
            </a:stretch>
          </p:blipFill>
          <p:spPr>
            <a:xfrm>
              <a:off x="1096894" y="4771797"/>
              <a:ext cx="2217806" cy="1630659"/>
            </a:xfrm>
            <a:prstGeom prst="rect">
              <a:avLst/>
            </a:prstGeom>
          </p:spPr>
        </p:pic>
        <p:sp>
          <p:nvSpPr>
            <p:cNvPr id="55" name="Text Box 8">
              <a:extLst>
                <a:ext uri="{FF2B5EF4-FFF2-40B4-BE49-F238E27FC236}">
                  <a16:creationId xmlns:a16="http://schemas.microsoft.com/office/drawing/2014/main" id="{CD849CC5-702A-8144-BED4-A4DAF7980424}"/>
                </a:ext>
              </a:extLst>
            </p:cNvPr>
            <p:cNvSpPr txBox="1">
              <a:spLocks noChangeArrowheads="1"/>
            </p:cNvSpPr>
            <p:nvPr/>
          </p:nvSpPr>
          <p:spPr bwMode="auto">
            <a:xfrm>
              <a:off x="1260614" y="4804604"/>
              <a:ext cx="2054086"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50000"/>
                </a:spcBef>
                <a:spcAft>
                  <a:spcPct val="0"/>
                </a:spcAft>
                <a:defRPr/>
              </a:pPr>
              <a:r>
                <a:rPr lang="en-US" sz="1800">
                  <a:solidFill>
                    <a:srgbClr val="000000"/>
                  </a:solidFill>
                  <a:latin typeface="+mn-lt"/>
                  <a:ea typeface="Arial Unicode MS" charset="0"/>
                  <a:cs typeface="Arial" charset="0"/>
                </a:rPr>
                <a:t>Dear Ana</a:t>
              </a:r>
            </a:p>
            <a:p>
              <a:pPr eaLnBrk="0" fontAlgn="base" hangingPunct="0">
                <a:spcBef>
                  <a:spcPct val="50000"/>
                </a:spcBef>
                <a:spcAft>
                  <a:spcPct val="0"/>
                </a:spcAft>
                <a:defRPr/>
              </a:pPr>
              <a:r>
                <a:rPr lang="en-US" sz="1400">
                  <a:solidFill>
                    <a:srgbClr val="000000"/>
                  </a:solidFill>
                  <a:latin typeface="+mn-lt"/>
                  <a:ea typeface="Arial Unicode MS" charset="0"/>
                  <a:cs typeface="Arial" charset="0"/>
                </a:rPr>
                <a:t>Oh, how I have missed you. I think of you all the time! …(blah blah blah)</a:t>
              </a:r>
            </a:p>
            <a:p>
              <a:pPr eaLnBrk="0" fontAlgn="base" hangingPunct="0">
                <a:spcBef>
                  <a:spcPct val="50000"/>
                </a:spcBef>
                <a:spcAft>
                  <a:spcPct val="0"/>
                </a:spcAft>
                <a:defRPr/>
              </a:pPr>
              <a:r>
                <a:rPr lang="en-US" sz="1800">
                  <a:solidFill>
                    <a:srgbClr val="000000"/>
                  </a:solidFill>
                  <a:latin typeface="+mn-lt"/>
                  <a:ea typeface="Arial Unicode MS" charset="0"/>
                  <a:cs typeface="Arial" charset="0"/>
                </a:rPr>
                <a:t>Bob</a:t>
              </a:r>
            </a:p>
          </p:txBody>
        </p:sp>
      </p:grpSp>
      <p:sp>
        <p:nvSpPr>
          <p:cNvPr id="62" name="Text Box 25">
            <a:extLst>
              <a:ext uri="{FF2B5EF4-FFF2-40B4-BE49-F238E27FC236}">
                <a16:creationId xmlns:a16="http://schemas.microsoft.com/office/drawing/2014/main" id="{60E20416-5EA0-7543-AEAC-9857362CEEB6}"/>
              </a:ext>
            </a:extLst>
          </p:cNvPr>
          <p:cNvSpPr txBox="1">
            <a:spLocks noChangeArrowheads="1"/>
          </p:cNvSpPr>
          <p:nvPr/>
        </p:nvSpPr>
        <p:spPr bwMode="auto">
          <a:xfrm>
            <a:off x="8293319" y="5493778"/>
            <a:ext cx="1281120"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a:solidFill>
                  <a:srgbClr val="C00000"/>
                </a:solidFill>
                <a:latin typeface="Arial" charset="0"/>
                <a:cs typeface="Arial" charset="0"/>
              </a:rPr>
              <a:t>PRIV</a:t>
            </a:r>
            <a:r>
              <a:rPr lang="en-US" baseline="-25000">
                <a:solidFill>
                  <a:srgbClr val="C00000"/>
                </a:solidFill>
                <a:latin typeface="Arial" charset="0"/>
                <a:cs typeface="Arial" charset="0"/>
              </a:rPr>
              <a:t>B</a:t>
            </a:r>
            <a:r>
              <a:rPr lang="en-US">
                <a:solidFill>
                  <a:srgbClr val="C00000"/>
                </a:solidFill>
                <a:latin typeface="Arial" charset="0"/>
                <a:cs typeface="Arial" charset="0"/>
              </a:rPr>
              <a:t>(m)</a:t>
            </a:r>
          </a:p>
        </p:txBody>
      </p:sp>
    </p:spTree>
    <p:extLst>
      <p:ext uri="{BB962C8B-B14F-4D97-AF65-F5344CB8AC3E}">
        <p14:creationId xmlns:p14="http://schemas.microsoft.com/office/powerpoint/2010/main" val="210365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45170" cy="894622"/>
          </a:xfrm>
        </p:spPr>
        <p:txBody>
          <a:bodyPr>
            <a:normAutofit/>
          </a:bodyPr>
          <a:lstStyle/>
          <a:p>
            <a:r>
              <a:rPr lang="en-US" sz="3600" b="0"/>
              <a:t>Digital signature = signed message digest</a:t>
            </a:r>
          </a:p>
        </p:txBody>
      </p:sp>
      <p:grpSp>
        <p:nvGrpSpPr>
          <p:cNvPr id="189" name="Group 188">
            <a:extLst>
              <a:ext uri="{FF2B5EF4-FFF2-40B4-BE49-F238E27FC236}">
                <a16:creationId xmlns:a16="http://schemas.microsoft.com/office/drawing/2014/main" id="{DEF39249-C525-1044-B18E-5DF6B1F9C731}"/>
              </a:ext>
            </a:extLst>
          </p:cNvPr>
          <p:cNvGrpSpPr/>
          <p:nvPr/>
        </p:nvGrpSpPr>
        <p:grpSpPr>
          <a:xfrm>
            <a:off x="4296054" y="3224833"/>
            <a:ext cx="1192213" cy="955675"/>
            <a:chOff x="4296054" y="3224833"/>
            <a:chExt cx="1192213" cy="955675"/>
          </a:xfrm>
        </p:grpSpPr>
        <p:sp>
          <p:nvSpPr>
            <p:cNvPr id="84" name="Rectangle 14">
              <a:extLst>
                <a:ext uri="{FF2B5EF4-FFF2-40B4-BE49-F238E27FC236}">
                  <a16:creationId xmlns:a16="http://schemas.microsoft.com/office/drawing/2014/main" id="{CCD41351-883C-8B49-B15E-99ECE2D4EFD9}"/>
                </a:ext>
              </a:extLst>
            </p:cNvPr>
            <p:cNvSpPr>
              <a:spLocks noChangeArrowheads="1"/>
            </p:cNvSpPr>
            <p:nvPr/>
          </p:nvSpPr>
          <p:spPr bwMode="auto">
            <a:xfrm>
              <a:off x="4296054" y="3224833"/>
              <a:ext cx="1192213" cy="955675"/>
            </a:xfrm>
            <a:prstGeom prst="rect">
              <a:avLst/>
            </a:prstGeom>
            <a:solidFill>
              <a:srgbClr val="0012A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85" name="Text Box 15">
              <a:extLst>
                <a:ext uri="{FF2B5EF4-FFF2-40B4-BE49-F238E27FC236}">
                  <a16:creationId xmlns:a16="http://schemas.microsoft.com/office/drawing/2014/main" id="{F444D081-AA34-024E-8458-B708CC89377A}"/>
                </a:ext>
              </a:extLst>
            </p:cNvPr>
            <p:cNvSpPr txBox="1">
              <a:spLocks noChangeArrowheads="1"/>
            </p:cNvSpPr>
            <p:nvPr/>
          </p:nvSpPr>
          <p:spPr bwMode="auto">
            <a:xfrm>
              <a:off x="4344146" y="3295856"/>
              <a:ext cx="1133644" cy="757130"/>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digital</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signature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(encrypt)</a:t>
              </a:r>
            </a:p>
          </p:txBody>
        </p:sp>
      </p:grpSp>
      <p:grpSp>
        <p:nvGrpSpPr>
          <p:cNvPr id="95" name="Group 25">
            <a:extLst>
              <a:ext uri="{FF2B5EF4-FFF2-40B4-BE49-F238E27FC236}">
                <a16:creationId xmlns:a16="http://schemas.microsoft.com/office/drawing/2014/main" id="{F24A5ECF-CB3B-9542-8A84-EB2D480B9C98}"/>
              </a:ext>
            </a:extLst>
          </p:cNvPr>
          <p:cNvGrpSpPr>
            <a:grpSpLocks/>
          </p:cNvGrpSpPr>
          <p:nvPr/>
        </p:nvGrpSpPr>
        <p:grpSpPr bwMode="auto">
          <a:xfrm>
            <a:off x="1199737" y="4905029"/>
            <a:ext cx="846138" cy="461962"/>
            <a:chOff x="984" y="2831"/>
            <a:chExt cx="533" cy="291"/>
          </a:xfrm>
        </p:grpSpPr>
        <p:sp>
          <p:nvSpPr>
            <p:cNvPr id="96" name="Text Box 26">
              <a:extLst>
                <a:ext uri="{FF2B5EF4-FFF2-40B4-BE49-F238E27FC236}">
                  <a16:creationId xmlns:a16="http://schemas.microsoft.com/office/drawing/2014/main" id="{43036DA1-DAA5-E64D-BD4A-16183B595102}"/>
                </a:ext>
              </a:extLst>
            </p:cNvPr>
            <p:cNvSpPr txBox="1">
              <a:spLocks noChangeArrowheads="1"/>
            </p:cNvSpPr>
            <p:nvPr/>
          </p:nvSpPr>
          <p:spPr bwMode="auto">
            <a:xfrm>
              <a:off x="984" y="2831"/>
              <a:ext cx="533" cy="29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a:t>
              </a:r>
            </a:p>
          </p:txBody>
        </p:sp>
        <p:sp>
          <p:nvSpPr>
            <p:cNvPr id="97" name="Oval 27">
              <a:extLst>
                <a:ext uri="{FF2B5EF4-FFF2-40B4-BE49-F238E27FC236}">
                  <a16:creationId xmlns:a16="http://schemas.microsoft.com/office/drawing/2014/main" id="{D0190EA0-B1F1-BB41-8527-B7DE7B3CB548}"/>
                </a:ext>
              </a:extLst>
            </p:cNvPr>
            <p:cNvSpPr>
              <a:spLocks noChangeArrowheads="1"/>
            </p:cNvSpPr>
            <p:nvPr/>
          </p:nvSpPr>
          <p:spPr bwMode="auto">
            <a:xfrm>
              <a:off x="1152" y="2924"/>
              <a:ext cx="195" cy="160"/>
            </a:xfrm>
            <a:prstGeom prst="ellipse">
              <a:avLst/>
            </a:prstGeom>
            <a:noFill/>
            <a:ln w="952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grpSp>
      <p:sp>
        <p:nvSpPr>
          <p:cNvPr id="98" name="Line 28">
            <a:extLst>
              <a:ext uri="{FF2B5EF4-FFF2-40B4-BE49-F238E27FC236}">
                <a16:creationId xmlns:a16="http://schemas.microsoft.com/office/drawing/2014/main" id="{F58C3779-4B81-0744-9C3C-6395CFBCD803}"/>
              </a:ext>
            </a:extLst>
          </p:cNvPr>
          <p:cNvSpPr>
            <a:spLocks noChangeShapeType="1"/>
          </p:cNvSpPr>
          <p:nvPr/>
        </p:nvSpPr>
        <p:spPr bwMode="auto">
          <a:xfrm>
            <a:off x="1647412" y="3034955"/>
            <a:ext cx="0" cy="19812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99" name="Line 29">
            <a:extLst>
              <a:ext uri="{FF2B5EF4-FFF2-40B4-BE49-F238E27FC236}">
                <a16:creationId xmlns:a16="http://schemas.microsoft.com/office/drawing/2014/main" id="{074B9069-12AF-DC46-BFF3-3DD97A29C3A0}"/>
              </a:ext>
            </a:extLst>
          </p:cNvPr>
          <p:cNvSpPr>
            <a:spLocks noChangeShapeType="1"/>
          </p:cNvSpPr>
          <p:nvPr/>
        </p:nvSpPr>
        <p:spPr bwMode="auto">
          <a:xfrm>
            <a:off x="1620425" y="5328892"/>
            <a:ext cx="3175" cy="3048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pic>
        <p:nvPicPr>
          <p:cNvPr id="100" name="Picture 30" descr="BS00592_[1]">
            <a:extLst>
              <a:ext uri="{FF2B5EF4-FFF2-40B4-BE49-F238E27FC236}">
                <a16:creationId xmlns:a16="http://schemas.microsoft.com/office/drawing/2014/main" id="{A353C0C9-83AB-CB4A-B367-C0C0237B1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837" y="5657505"/>
            <a:ext cx="627063" cy="768350"/>
          </a:xfrm>
          <a:prstGeom prst="rect">
            <a:avLst/>
          </a:prstGeom>
          <a:noFill/>
          <a:ln>
            <a:noFill/>
          </a:ln>
          <a:extLs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01" name="Rectangle 31">
            <a:extLst>
              <a:ext uri="{FF2B5EF4-FFF2-40B4-BE49-F238E27FC236}">
                <a16:creationId xmlns:a16="http://schemas.microsoft.com/office/drawing/2014/main" id="{B1BDC4E1-DD74-DE4C-8F80-855E91E8D88B}"/>
              </a:ext>
            </a:extLst>
          </p:cNvPr>
          <p:cNvSpPr>
            <a:spLocks noChangeArrowheads="1"/>
          </p:cNvSpPr>
          <p:nvPr/>
        </p:nvSpPr>
        <p:spPr bwMode="auto">
          <a:xfrm>
            <a:off x="796788" y="1348754"/>
            <a:ext cx="5389769" cy="546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spcBef>
                <a:spcPct val="20000"/>
              </a:spcBef>
              <a:spcAft>
                <a:spcPct val="0"/>
              </a:spcAft>
              <a:buClr>
                <a:srgbClr val="000099"/>
              </a:buClr>
              <a:buSzPct val="75000"/>
              <a:buFont typeface="Wingdings" charset="0"/>
              <a:buNone/>
              <a:defRPr/>
            </a:pPr>
            <a:r>
              <a:rPr lang="en-US" sz="2400">
                <a:solidFill>
                  <a:srgbClr val="000000"/>
                </a:solidFill>
                <a:latin typeface="Arial" panose="020B0604020202020204" pitchFamily="34" charset="0"/>
                <a:ea typeface="ＭＳ Ｐゴシック" charset="0"/>
                <a:cs typeface="Arial" panose="020B0604020202020204" pitchFamily="34" charset="0"/>
              </a:rPr>
              <a:t>Bob sends digitally signed message:</a:t>
            </a:r>
          </a:p>
        </p:txBody>
      </p:sp>
      <p:grpSp>
        <p:nvGrpSpPr>
          <p:cNvPr id="110" name="Group 109">
            <a:extLst>
              <a:ext uri="{FF2B5EF4-FFF2-40B4-BE49-F238E27FC236}">
                <a16:creationId xmlns:a16="http://schemas.microsoft.com/office/drawing/2014/main" id="{6BAC604B-FEED-1542-8940-C030E497366C}"/>
              </a:ext>
            </a:extLst>
          </p:cNvPr>
          <p:cNvGrpSpPr/>
          <p:nvPr/>
        </p:nvGrpSpPr>
        <p:grpSpPr>
          <a:xfrm>
            <a:off x="1123264" y="2107094"/>
            <a:ext cx="1343025" cy="848140"/>
            <a:chOff x="434147" y="4121426"/>
            <a:chExt cx="1343025" cy="848140"/>
          </a:xfrm>
        </p:grpSpPr>
        <p:pic>
          <p:nvPicPr>
            <p:cNvPr id="116" name="Picture 115">
              <a:extLst>
                <a:ext uri="{FF2B5EF4-FFF2-40B4-BE49-F238E27FC236}">
                  <a16:creationId xmlns:a16="http://schemas.microsoft.com/office/drawing/2014/main" id="{5BB42433-5DF6-C44F-BDD6-65779EEAEC84}"/>
                </a:ext>
              </a:extLst>
            </p:cNvPr>
            <p:cNvPicPr>
              <a:picLocks noChangeAspect="1"/>
            </p:cNvPicPr>
            <p:nvPr/>
          </p:nvPicPr>
          <p:blipFill>
            <a:blip r:embed="rId4"/>
            <a:stretch>
              <a:fillRect/>
            </a:stretch>
          </p:blipFill>
          <p:spPr>
            <a:xfrm>
              <a:off x="533035" y="4121426"/>
              <a:ext cx="1153528" cy="848140"/>
            </a:xfrm>
            <a:prstGeom prst="rect">
              <a:avLst/>
            </a:prstGeom>
          </p:spPr>
        </p:pic>
        <p:sp>
          <p:nvSpPr>
            <p:cNvPr id="117" name="Text Box 7">
              <a:extLst>
                <a:ext uri="{FF2B5EF4-FFF2-40B4-BE49-F238E27FC236}">
                  <a16:creationId xmlns:a16="http://schemas.microsoft.com/office/drawing/2014/main" id="{66B66418-0805-9348-B4DF-667D4778D445}"/>
                </a:ext>
              </a:extLst>
            </p:cNvPr>
            <p:cNvSpPr txBox="1">
              <a:spLocks noChangeArrowheads="1"/>
            </p:cNvSpPr>
            <p:nvPr/>
          </p:nvSpPr>
          <p:spPr bwMode="auto">
            <a:xfrm>
              <a:off x="434147" y="4139580"/>
              <a:ext cx="1343025" cy="7817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a:solidFill>
                    <a:srgbClr val="C00000"/>
                  </a:solidFill>
                  <a:latin typeface="Arial" panose="020B0604020202020204" pitchFamily="34" charset="0"/>
                  <a:cs typeface="Arial" panose="020B0604020202020204" pitchFamily="34" charset="0"/>
                </a:rPr>
                <a:t>large </a:t>
              </a:r>
            </a:p>
            <a:p>
              <a:pPr algn="ctr">
                <a:lnSpc>
                  <a:spcPct val="80000"/>
                </a:lnSpc>
                <a:defRPr/>
              </a:pPr>
              <a:r>
                <a:rPr lang="en-US" sz="1800">
                  <a:solidFill>
                    <a:srgbClr val="C00000"/>
                  </a:solidFill>
                  <a:latin typeface="Arial" panose="020B0604020202020204" pitchFamily="34" charset="0"/>
                  <a:cs typeface="Arial" panose="020B0604020202020204" pitchFamily="34" charset="0"/>
                </a:rPr>
                <a:t>message</a:t>
              </a:r>
            </a:p>
            <a:p>
              <a:pPr algn="ctr">
                <a:lnSpc>
                  <a:spcPct val="80000"/>
                </a:lnSpc>
                <a:defRPr/>
              </a:pPr>
              <a:r>
                <a:rPr lang="en-US" sz="1800">
                  <a:solidFill>
                    <a:srgbClr val="C00000"/>
                  </a:solidFill>
                  <a:latin typeface="Arial" panose="020B0604020202020204" pitchFamily="34" charset="0"/>
                  <a:cs typeface="Arial" panose="020B0604020202020204" pitchFamily="34" charset="0"/>
                </a:rPr>
                <a:t>m</a:t>
              </a:r>
              <a:endParaRPr lang="en-US">
                <a:solidFill>
                  <a:srgbClr val="C00000"/>
                </a:solidFill>
                <a:latin typeface="Arial" panose="020B0604020202020204" pitchFamily="34" charset="0"/>
                <a:cs typeface="Arial" panose="020B0604020202020204" pitchFamily="34" charset="0"/>
              </a:endParaRPr>
            </a:p>
          </p:txBody>
        </p:sp>
      </p:grpSp>
      <p:sp>
        <p:nvSpPr>
          <p:cNvPr id="111" name="Rectangle 8">
            <a:extLst>
              <a:ext uri="{FF2B5EF4-FFF2-40B4-BE49-F238E27FC236}">
                <a16:creationId xmlns:a16="http://schemas.microsoft.com/office/drawing/2014/main" id="{CA3DAA77-64B7-1042-8DCB-7AF45A2F0327}"/>
              </a:ext>
            </a:extLst>
          </p:cNvPr>
          <p:cNvSpPr>
            <a:spLocks noChangeArrowheads="1"/>
          </p:cNvSpPr>
          <p:nvPr/>
        </p:nvSpPr>
        <p:spPr bwMode="auto">
          <a:xfrm>
            <a:off x="2889461" y="2185987"/>
            <a:ext cx="1108075" cy="758825"/>
          </a:xfrm>
          <a:prstGeom prst="rect">
            <a:avLst/>
          </a:prstGeom>
          <a:solidFill>
            <a:srgbClr val="0012A0"/>
          </a:solidFill>
          <a:ln w="9525">
            <a:solidFill>
              <a:schemeClr val="tx1"/>
            </a:solidFill>
            <a:miter lim="800000"/>
            <a:headEnd/>
            <a:tailEnd/>
          </a:ln>
        </p:spPr>
        <p:txBody>
          <a:bodyPr wrap="none" anchor="ctr"/>
          <a:lstStyle/>
          <a:p>
            <a:endParaRPr lang="en-US" sz="1600">
              <a:latin typeface="Arial" panose="020B0604020202020204" pitchFamily="34" charset="0"/>
              <a:cs typeface="Arial" panose="020B0604020202020204" pitchFamily="34" charset="0"/>
            </a:endParaRPr>
          </a:p>
        </p:txBody>
      </p:sp>
      <p:sp>
        <p:nvSpPr>
          <p:cNvPr id="112" name="Text Box 9">
            <a:extLst>
              <a:ext uri="{FF2B5EF4-FFF2-40B4-BE49-F238E27FC236}">
                <a16:creationId xmlns:a16="http://schemas.microsoft.com/office/drawing/2014/main" id="{77F65553-DFEE-A044-B301-608E86F75723}"/>
              </a:ext>
            </a:extLst>
          </p:cNvPr>
          <p:cNvSpPr txBox="1">
            <a:spLocks noChangeArrowheads="1"/>
          </p:cNvSpPr>
          <p:nvPr/>
        </p:nvSpPr>
        <p:spPr bwMode="auto">
          <a:xfrm>
            <a:off x="2936827" y="2207729"/>
            <a:ext cx="1069524" cy="6463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800">
                <a:solidFill>
                  <a:schemeClr val="bg1"/>
                </a:solidFill>
                <a:latin typeface="Arial" panose="020B0604020202020204" pitchFamily="34" charset="0"/>
                <a:cs typeface="Arial" panose="020B0604020202020204" pitchFamily="34" charset="0"/>
              </a:rPr>
              <a:t>H: Hash</a:t>
            </a:r>
          </a:p>
          <a:p>
            <a:pPr algn="ctr">
              <a:defRPr/>
            </a:pPr>
            <a:r>
              <a:rPr lang="en-US" sz="1800">
                <a:solidFill>
                  <a:schemeClr val="bg1"/>
                </a:solidFill>
                <a:latin typeface="Arial" panose="020B0604020202020204" pitchFamily="34" charset="0"/>
                <a:cs typeface="Arial" panose="020B0604020202020204" pitchFamily="34" charset="0"/>
              </a:rPr>
              <a:t>Function</a:t>
            </a:r>
          </a:p>
        </p:txBody>
      </p:sp>
      <p:sp>
        <p:nvSpPr>
          <p:cNvPr id="113" name="Line 10">
            <a:extLst>
              <a:ext uri="{FF2B5EF4-FFF2-40B4-BE49-F238E27FC236}">
                <a16:creationId xmlns:a16="http://schemas.microsoft.com/office/drawing/2014/main" id="{5E5DB4D6-107F-2548-A010-967052CB7DDF}"/>
              </a:ext>
            </a:extLst>
          </p:cNvPr>
          <p:cNvSpPr>
            <a:spLocks noChangeShapeType="1"/>
          </p:cNvSpPr>
          <p:nvPr/>
        </p:nvSpPr>
        <p:spPr bwMode="auto">
          <a:xfrm>
            <a:off x="2425148" y="2553252"/>
            <a:ext cx="37106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Arial" panose="020B0604020202020204" pitchFamily="34" charset="0"/>
              <a:cs typeface="Arial" panose="020B0604020202020204" pitchFamily="34" charset="0"/>
            </a:endParaRPr>
          </a:p>
        </p:txBody>
      </p:sp>
      <p:sp>
        <p:nvSpPr>
          <p:cNvPr id="114" name="Text Box 11">
            <a:extLst>
              <a:ext uri="{FF2B5EF4-FFF2-40B4-BE49-F238E27FC236}">
                <a16:creationId xmlns:a16="http://schemas.microsoft.com/office/drawing/2014/main" id="{CCE58BB5-B800-3541-BEAF-15DF6A072C6C}"/>
              </a:ext>
            </a:extLst>
          </p:cNvPr>
          <p:cNvSpPr txBox="1">
            <a:spLocks noChangeArrowheads="1"/>
          </p:cNvSpPr>
          <p:nvPr/>
        </p:nvSpPr>
        <p:spPr bwMode="auto">
          <a:xfrm>
            <a:off x="4399034" y="2328863"/>
            <a:ext cx="1166881" cy="4616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a:solidFill>
                  <a:srgbClr val="C00000"/>
                </a:solidFill>
                <a:latin typeface="Arial" panose="020B0604020202020204" pitchFamily="34" charset="0"/>
                <a:cs typeface="Arial" panose="020B0604020202020204" pitchFamily="34" charset="0"/>
              </a:rPr>
              <a:t>H(m)</a:t>
            </a:r>
          </a:p>
        </p:txBody>
      </p:sp>
      <p:sp>
        <p:nvSpPr>
          <p:cNvPr id="115" name="Line 10">
            <a:extLst>
              <a:ext uri="{FF2B5EF4-FFF2-40B4-BE49-F238E27FC236}">
                <a16:creationId xmlns:a16="http://schemas.microsoft.com/office/drawing/2014/main" id="{E853EA3C-9A61-EF49-AA07-C25D3B9A43FA}"/>
              </a:ext>
            </a:extLst>
          </p:cNvPr>
          <p:cNvSpPr>
            <a:spLocks noChangeShapeType="1"/>
          </p:cNvSpPr>
          <p:nvPr/>
        </p:nvSpPr>
        <p:spPr bwMode="auto">
          <a:xfrm>
            <a:off x="4072149" y="2599634"/>
            <a:ext cx="38058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Arial" panose="020B0604020202020204" pitchFamily="34" charset="0"/>
              <a:cs typeface="Arial" panose="020B0604020202020204" pitchFamily="34" charset="0"/>
            </a:endParaRPr>
          </a:p>
        </p:txBody>
      </p:sp>
      <p:cxnSp>
        <p:nvCxnSpPr>
          <p:cNvPr id="4" name="Straight Arrow Connector 3">
            <a:extLst>
              <a:ext uri="{FF2B5EF4-FFF2-40B4-BE49-F238E27FC236}">
                <a16:creationId xmlns:a16="http://schemas.microsoft.com/office/drawing/2014/main" id="{D6FE9FE0-FA56-1246-BBC9-6609138EAE40}"/>
              </a:ext>
            </a:extLst>
          </p:cNvPr>
          <p:cNvCxnSpPr>
            <a:cxnSpLocks/>
          </p:cNvCxnSpPr>
          <p:nvPr/>
        </p:nvCxnSpPr>
        <p:spPr>
          <a:xfrm flipH="1">
            <a:off x="1815550" y="5155096"/>
            <a:ext cx="20275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BB38349-24AF-A040-AE21-18FF1706C30D}"/>
              </a:ext>
            </a:extLst>
          </p:cNvPr>
          <p:cNvCxnSpPr>
            <a:cxnSpLocks/>
          </p:cNvCxnSpPr>
          <p:nvPr/>
        </p:nvCxnSpPr>
        <p:spPr>
          <a:xfrm>
            <a:off x="4896678" y="2763079"/>
            <a:ext cx="0" cy="404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8AB17B7-C101-3B4C-8B67-952A3ECA45AB}"/>
              </a:ext>
            </a:extLst>
          </p:cNvPr>
          <p:cNvCxnSpPr>
            <a:cxnSpLocks/>
          </p:cNvCxnSpPr>
          <p:nvPr/>
        </p:nvCxnSpPr>
        <p:spPr>
          <a:xfrm>
            <a:off x="4890054" y="4227444"/>
            <a:ext cx="0" cy="404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32">
            <a:extLst>
              <a:ext uri="{FF2B5EF4-FFF2-40B4-BE49-F238E27FC236}">
                <a16:creationId xmlns:a16="http://schemas.microsoft.com/office/drawing/2014/main" id="{2B56B630-D20C-0E48-AAD7-E33AEE101543}"/>
              </a:ext>
            </a:extLst>
          </p:cNvPr>
          <p:cNvSpPr txBox="1">
            <a:spLocks noChangeArrowheads="1"/>
          </p:cNvSpPr>
          <p:nvPr/>
        </p:nvSpPr>
        <p:spPr>
          <a:xfrm>
            <a:off x="6599583" y="1436272"/>
            <a:ext cx="5088834" cy="1057275"/>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charset="0"/>
              <a:buNone/>
            </a:pPr>
            <a:r>
              <a:rPr lang="en-US" sz="2400">
                <a:latin typeface="Arial" panose="020B0604020202020204" pitchFamily="34" charset="0"/>
                <a:cs typeface="Arial" panose="020B0604020202020204" pitchFamily="34" charset="0"/>
              </a:rPr>
              <a:t>Ana verifies signature, integrity of digitally signed message:</a:t>
            </a:r>
          </a:p>
        </p:txBody>
      </p:sp>
      <p:pic>
        <p:nvPicPr>
          <p:cNvPr id="130" name="Picture 40" descr="BS00592_[1]">
            <a:extLst>
              <a:ext uri="{FF2B5EF4-FFF2-40B4-BE49-F238E27FC236}">
                <a16:creationId xmlns:a16="http://schemas.microsoft.com/office/drawing/2014/main" id="{F490BD09-6CB3-B246-B4D6-6CD3F15CA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074" y="2413071"/>
            <a:ext cx="627062"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 name="Text Box 53">
            <a:extLst>
              <a:ext uri="{FF2B5EF4-FFF2-40B4-BE49-F238E27FC236}">
                <a16:creationId xmlns:a16="http://schemas.microsoft.com/office/drawing/2014/main" id="{A1C55E3A-B8B7-9549-95DA-6B2B3FCA14A3}"/>
              </a:ext>
            </a:extLst>
          </p:cNvPr>
          <p:cNvSpPr txBox="1">
            <a:spLocks noChangeArrowheads="1"/>
          </p:cNvSpPr>
          <p:nvPr/>
        </p:nvSpPr>
        <p:spPr bwMode="auto">
          <a:xfrm>
            <a:off x="7381246" y="4651511"/>
            <a:ext cx="925253" cy="584775"/>
          </a:xfrm>
          <a:prstGeom prst="rect">
            <a:avLst/>
          </a:prstGeom>
          <a:solidFill>
            <a:srgbClr val="0012A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600">
                <a:solidFill>
                  <a:schemeClr val="bg1"/>
                </a:solidFill>
                <a:latin typeface="Arial" panose="020B0604020202020204" pitchFamily="34" charset="0"/>
                <a:cs typeface="Arial" panose="020B0604020202020204" pitchFamily="34" charset="0"/>
              </a:rPr>
              <a:t>H: Hash</a:t>
            </a:r>
          </a:p>
          <a:p>
            <a:pPr algn="ctr">
              <a:defRPr/>
            </a:pPr>
            <a:r>
              <a:rPr lang="en-US" sz="1600">
                <a:solidFill>
                  <a:schemeClr val="bg1"/>
                </a:solidFill>
                <a:latin typeface="Arial" panose="020B0604020202020204" pitchFamily="34" charset="0"/>
                <a:cs typeface="Arial" panose="020B0604020202020204" pitchFamily="34" charset="0"/>
              </a:rPr>
              <a:t>function</a:t>
            </a:r>
          </a:p>
        </p:txBody>
      </p:sp>
      <p:sp>
        <p:nvSpPr>
          <p:cNvPr id="146" name="Text Box 56">
            <a:extLst>
              <a:ext uri="{FF2B5EF4-FFF2-40B4-BE49-F238E27FC236}">
                <a16:creationId xmlns:a16="http://schemas.microsoft.com/office/drawing/2014/main" id="{C0071582-0553-9D4C-A577-8ED0337856AC}"/>
              </a:ext>
            </a:extLst>
          </p:cNvPr>
          <p:cNvSpPr txBox="1">
            <a:spLocks noChangeArrowheads="1"/>
          </p:cNvSpPr>
          <p:nvPr/>
        </p:nvSpPr>
        <p:spPr bwMode="auto">
          <a:xfrm>
            <a:off x="7346691" y="5467929"/>
            <a:ext cx="873125"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800">
                <a:solidFill>
                  <a:srgbClr val="C00000"/>
                </a:solidFill>
                <a:latin typeface="Arial" panose="020B0604020202020204" pitchFamily="34" charset="0"/>
                <a:cs typeface="Arial" panose="020B0604020202020204" pitchFamily="34" charset="0"/>
              </a:rPr>
              <a:t>H(m)</a:t>
            </a:r>
          </a:p>
        </p:txBody>
      </p:sp>
      <p:sp>
        <p:nvSpPr>
          <p:cNvPr id="153" name="Text Box 63">
            <a:extLst>
              <a:ext uri="{FF2B5EF4-FFF2-40B4-BE49-F238E27FC236}">
                <a16:creationId xmlns:a16="http://schemas.microsoft.com/office/drawing/2014/main" id="{9E337D23-C848-8145-B079-D4D6C7C11384}"/>
              </a:ext>
            </a:extLst>
          </p:cNvPr>
          <p:cNvSpPr txBox="1">
            <a:spLocks noChangeArrowheads="1"/>
          </p:cNvSpPr>
          <p:nvPr/>
        </p:nvSpPr>
        <p:spPr bwMode="auto">
          <a:xfrm>
            <a:off x="10294041" y="5444295"/>
            <a:ext cx="784778"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800">
                <a:solidFill>
                  <a:srgbClr val="C00000"/>
                </a:solidFill>
                <a:latin typeface="Arial" panose="020B0604020202020204" pitchFamily="34" charset="0"/>
                <a:cs typeface="Arial" panose="020B0604020202020204" pitchFamily="34" charset="0"/>
              </a:rPr>
              <a:t>H(m)</a:t>
            </a:r>
          </a:p>
        </p:txBody>
      </p:sp>
      <p:sp>
        <p:nvSpPr>
          <p:cNvPr id="154" name="Line 64">
            <a:extLst>
              <a:ext uri="{FF2B5EF4-FFF2-40B4-BE49-F238E27FC236}">
                <a16:creationId xmlns:a16="http://schemas.microsoft.com/office/drawing/2014/main" id="{C9E8F389-B8AB-5043-9CC6-A9A006D5E185}"/>
              </a:ext>
            </a:extLst>
          </p:cNvPr>
          <p:cNvSpPr>
            <a:spLocks noChangeShapeType="1"/>
          </p:cNvSpPr>
          <p:nvPr/>
        </p:nvSpPr>
        <p:spPr bwMode="auto">
          <a:xfrm flipH="1">
            <a:off x="8190534" y="2863020"/>
            <a:ext cx="1449388"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Arial" panose="020B0604020202020204" pitchFamily="34" charset="0"/>
              <a:cs typeface="Arial" panose="020B0604020202020204" pitchFamily="34" charset="0"/>
            </a:endParaRPr>
          </a:p>
        </p:txBody>
      </p:sp>
      <p:sp>
        <p:nvSpPr>
          <p:cNvPr id="166" name="Line 76">
            <a:extLst>
              <a:ext uri="{FF2B5EF4-FFF2-40B4-BE49-F238E27FC236}">
                <a16:creationId xmlns:a16="http://schemas.microsoft.com/office/drawing/2014/main" id="{E136B6C7-FA1F-EA4C-8639-CE1F2D4A9B39}"/>
              </a:ext>
            </a:extLst>
          </p:cNvPr>
          <p:cNvSpPr>
            <a:spLocks noChangeShapeType="1"/>
          </p:cNvSpPr>
          <p:nvPr/>
        </p:nvSpPr>
        <p:spPr bwMode="auto">
          <a:xfrm>
            <a:off x="7868272" y="5872920"/>
            <a:ext cx="873125" cy="2111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Arial" panose="020B0604020202020204" pitchFamily="34" charset="0"/>
              <a:cs typeface="Arial" panose="020B0604020202020204" pitchFamily="34" charset="0"/>
            </a:endParaRPr>
          </a:p>
        </p:txBody>
      </p:sp>
      <p:sp>
        <p:nvSpPr>
          <p:cNvPr id="167" name="Line 77">
            <a:extLst>
              <a:ext uri="{FF2B5EF4-FFF2-40B4-BE49-F238E27FC236}">
                <a16:creationId xmlns:a16="http://schemas.microsoft.com/office/drawing/2014/main" id="{928DBF80-B664-AF47-AAD2-41EAC21640A1}"/>
              </a:ext>
            </a:extLst>
          </p:cNvPr>
          <p:cNvSpPr>
            <a:spLocks noChangeShapeType="1"/>
          </p:cNvSpPr>
          <p:nvPr/>
        </p:nvSpPr>
        <p:spPr bwMode="auto">
          <a:xfrm flipH="1">
            <a:off x="9485934" y="5866570"/>
            <a:ext cx="873125" cy="2111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Arial" panose="020B0604020202020204" pitchFamily="34" charset="0"/>
              <a:cs typeface="Arial" panose="020B0604020202020204" pitchFamily="34" charset="0"/>
            </a:endParaRPr>
          </a:p>
        </p:txBody>
      </p:sp>
      <p:grpSp>
        <p:nvGrpSpPr>
          <p:cNvPr id="169" name="Group 168">
            <a:extLst>
              <a:ext uri="{FF2B5EF4-FFF2-40B4-BE49-F238E27FC236}">
                <a16:creationId xmlns:a16="http://schemas.microsoft.com/office/drawing/2014/main" id="{4835AEB4-A61F-0E40-BCF8-A126D96A9C7C}"/>
              </a:ext>
            </a:extLst>
          </p:cNvPr>
          <p:cNvGrpSpPr/>
          <p:nvPr/>
        </p:nvGrpSpPr>
        <p:grpSpPr>
          <a:xfrm>
            <a:off x="7225890" y="3491944"/>
            <a:ext cx="1343025" cy="848140"/>
            <a:chOff x="434147" y="4121426"/>
            <a:chExt cx="1343025" cy="848140"/>
          </a:xfrm>
        </p:grpSpPr>
        <p:pic>
          <p:nvPicPr>
            <p:cNvPr id="170" name="Picture 169">
              <a:extLst>
                <a:ext uri="{FF2B5EF4-FFF2-40B4-BE49-F238E27FC236}">
                  <a16:creationId xmlns:a16="http://schemas.microsoft.com/office/drawing/2014/main" id="{90AA764F-C6F5-F143-BF93-01B3B95A0D64}"/>
                </a:ext>
              </a:extLst>
            </p:cNvPr>
            <p:cNvPicPr>
              <a:picLocks noChangeAspect="1"/>
            </p:cNvPicPr>
            <p:nvPr/>
          </p:nvPicPr>
          <p:blipFill>
            <a:blip r:embed="rId4"/>
            <a:stretch>
              <a:fillRect/>
            </a:stretch>
          </p:blipFill>
          <p:spPr>
            <a:xfrm>
              <a:off x="533035" y="4121426"/>
              <a:ext cx="1153528" cy="848140"/>
            </a:xfrm>
            <a:prstGeom prst="rect">
              <a:avLst/>
            </a:prstGeom>
          </p:spPr>
        </p:pic>
        <p:sp>
          <p:nvSpPr>
            <p:cNvPr id="171" name="Text Box 7">
              <a:extLst>
                <a:ext uri="{FF2B5EF4-FFF2-40B4-BE49-F238E27FC236}">
                  <a16:creationId xmlns:a16="http://schemas.microsoft.com/office/drawing/2014/main" id="{ECF19F4D-E8AE-F54C-A6AD-6FA62D5ED601}"/>
                </a:ext>
              </a:extLst>
            </p:cNvPr>
            <p:cNvSpPr txBox="1">
              <a:spLocks noChangeArrowheads="1"/>
            </p:cNvSpPr>
            <p:nvPr/>
          </p:nvSpPr>
          <p:spPr bwMode="auto">
            <a:xfrm>
              <a:off x="434147" y="4139580"/>
              <a:ext cx="1343025" cy="7817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a:solidFill>
                    <a:srgbClr val="C00000"/>
                  </a:solidFill>
                  <a:latin typeface="Arial" panose="020B0604020202020204" pitchFamily="34" charset="0"/>
                  <a:cs typeface="Arial" panose="020B0604020202020204" pitchFamily="34" charset="0"/>
                </a:rPr>
                <a:t>large </a:t>
              </a:r>
            </a:p>
            <a:p>
              <a:pPr algn="ctr">
                <a:lnSpc>
                  <a:spcPct val="80000"/>
                </a:lnSpc>
                <a:defRPr/>
              </a:pPr>
              <a:r>
                <a:rPr lang="en-US" sz="1800">
                  <a:solidFill>
                    <a:srgbClr val="C00000"/>
                  </a:solidFill>
                  <a:latin typeface="Arial" panose="020B0604020202020204" pitchFamily="34" charset="0"/>
                  <a:cs typeface="Arial" panose="020B0604020202020204" pitchFamily="34" charset="0"/>
                </a:rPr>
                <a:t>message</a:t>
              </a:r>
            </a:p>
            <a:p>
              <a:pPr algn="ctr">
                <a:lnSpc>
                  <a:spcPct val="80000"/>
                </a:lnSpc>
                <a:defRPr/>
              </a:pPr>
              <a:r>
                <a:rPr lang="en-US" sz="1800">
                  <a:solidFill>
                    <a:srgbClr val="C00000"/>
                  </a:solidFill>
                  <a:latin typeface="Arial" panose="020B0604020202020204" pitchFamily="34" charset="0"/>
                  <a:cs typeface="Arial" panose="020B0604020202020204" pitchFamily="34" charset="0"/>
                </a:rPr>
                <a:t>m</a:t>
              </a:r>
              <a:endParaRPr lang="en-US">
                <a:solidFill>
                  <a:srgbClr val="C00000"/>
                </a:solidFill>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4E33964-896C-AF4C-92FD-F359907E3C57}"/>
              </a:ext>
            </a:extLst>
          </p:cNvPr>
          <p:cNvGrpSpPr/>
          <p:nvPr/>
        </p:nvGrpSpPr>
        <p:grpSpPr>
          <a:xfrm>
            <a:off x="2762875" y="3478075"/>
            <a:ext cx="1491075" cy="782295"/>
            <a:chOff x="1914734" y="3557588"/>
            <a:chExt cx="1491075" cy="782295"/>
          </a:xfrm>
        </p:grpSpPr>
        <p:sp>
          <p:nvSpPr>
            <p:cNvPr id="86" name="Text Box 16">
              <a:extLst>
                <a:ext uri="{FF2B5EF4-FFF2-40B4-BE49-F238E27FC236}">
                  <a16:creationId xmlns:a16="http://schemas.microsoft.com/office/drawing/2014/main" id="{19E2C28C-9A5F-914E-97E0-D15A78E18720}"/>
                </a:ext>
              </a:extLst>
            </p:cNvPr>
            <p:cNvSpPr txBox="1">
              <a:spLocks noChangeArrowheads="1"/>
            </p:cNvSpPr>
            <p:nvPr/>
          </p:nvSpPr>
          <p:spPr bwMode="auto">
            <a:xfrm>
              <a:off x="1914734" y="3557588"/>
              <a:ext cx="960437" cy="60939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eaLnBrk="0" fontAlgn="base" hangingPunct="0">
                <a:lnSpc>
                  <a:spcPct val="80000"/>
                </a:lnSpc>
                <a:spcBef>
                  <a:spcPct val="0"/>
                </a:spcBef>
                <a:spcAft>
                  <a:spcPct val="0"/>
                </a:spcAft>
                <a:defRPr/>
              </a:pPr>
              <a:r>
                <a:rPr lang="en-US" sz="1400">
                  <a:solidFill>
                    <a:srgbClr val="000000"/>
                  </a:solidFill>
                  <a:latin typeface="Arial" panose="020B0604020202020204" pitchFamily="34" charset="0"/>
                  <a:cs typeface="Arial" panose="020B0604020202020204" pitchFamily="34" charset="0"/>
                </a:rPr>
                <a:t>Bob’s </a:t>
              </a:r>
            </a:p>
            <a:p>
              <a:pPr algn="r" eaLnBrk="0" fontAlgn="base" hangingPunct="0">
                <a:lnSpc>
                  <a:spcPct val="80000"/>
                </a:lnSpc>
                <a:spcBef>
                  <a:spcPct val="0"/>
                </a:spcBef>
                <a:spcAft>
                  <a:spcPct val="0"/>
                </a:spcAft>
                <a:defRPr/>
              </a:pPr>
              <a:r>
                <a:rPr lang="en-US" sz="1400">
                  <a:solidFill>
                    <a:srgbClr val="000000"/>
                  </a:solidFill>
                  <a:latin typeface="Arial" panose="020B0604020202020204" pitchFamily="34" charset="0"/>
                  <a:cs typeface="Arial" panose="020B0604020202020204" pitchFamily="34" charset="0"/>
                </a:rPr>
                <a:t>private</a:t>
              </a:r>
            </a:p>
            <a:p>
              <a:pPr algn="r" eaLnBrk="0" fontAlgn="base" hangingPunct="0">
                <a:lnSpc>
                  <a:spcPct val="80000"/>
                </a:lnSpc>
                <a:spcBef>
                  <a:spcPct val="0"/>
                </a:spcBef>
                <a:spcAft>
                  <a:spcPct val="0"/>
                </a:spcAft>
                <a:defRPr/>
              </a:pPr>
              <a:r>
                <a:rPr lang="en-US" sz="1400">
                  <a:solidFill>
                    <a:srgbClr val="000000"/>
                  </a:solidFill>
                  <a:latin typeface="Arial" panose="020B0604020202020204" pitchFamily="34" charset="0"/>
                  <a:cs typeface="Arial" panose="020B0604020202020204" pitchFamily="34" charset="0"/>
                </a:rPr>
                <a:t>key </a:t>
              </a:r>
            </a:p>
          </p:txBody>
        </p:sp>
        <p:pic>
          <p:nvPicPr>
            <p:cNvPr id="87" name="Picture 17" descr="BS00768_[1]">
              <a:extLst>
                <a:ext uri="{FF2B5EF4-FFF2-40B4-BE49-F238E27FC236}">
                  <a16:creationId xmlns:a16="http://schemas.microsoft.com/office/drawing/2014/main" id="{A3A39AD6-434F-0348-B359-E805575CB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2866129" y="3559038"/>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8" name="Group 18">
              <a:extLst>
                <a:ext uri="{FF2B5EF4-FFF2-40B4-BE49-F238E27FC236}">
                  <a16:creationId xmlns:a16="http://schemas.microsoft.com/office/drawing/2014/main" id="{9C9D4178-7FEF-594F-8CCF-1AFD1E30A824}"/>
                </a:ext>
              </a:extLst>
            </p:cNvPr>
            <p:cNvGrpSpPr>
              <a:grpSpLocks/>
            </p:cNvGrpSpPr>
            <p:nvPr/>
          </p:nvGrpSpPr>
          <p:grpSpPr bwMode="auto">
            <a:xfrm>
              <a:off x="2790407" y="3765208"/>
              <a:ext cx="469900" cy="574675"/>
              <a:chOff x="3002" y="2073"/>
              <a:chExt cx="296" cy="362"/>
            </a:xfrm>
          </p:grpSpPr>
          <p:grpSp>
            <p:nvGrpSpPr>
              <p:cNvPr id="89" name="Group 19">
                <a:extLst>
                  <a:ext uri="{FF2B5EF4-FFF2-40B4-BE49-F238E27FC236}">
                    <a16:creationId xmlns:a16="http://schemas.microsoft.com/office/drawing/2014/main" id="{A60DC2D3-52D9-8744-8609-C10E299AAB4D}"/>
                  </a:ext>
                </a:extLst>
              </p:cNvPr>
              <p:cNvGrpSpPr>
                <a:grpSpLocks/>
              </p:cNvGrpSpPr>
              <p:nvPr/>
            </p:nvGrpSpPr>
            <p:grpSpPr bwMode="auto">
              <a:xfrm>
                <a:off x="3002" y="2144"/>
                <a:ext cx="296" cy="291"/>
                <a:chOff x="3002" y="2144"/>
                <a:chExt cx="296" cy="291"/>
              </a:xfrm>
            </p:grpSpPr>
            <p:sp>
              <p:nvSpPr>
                <p:cNvPr id="91" name="Text Box 20">
                  <a:extLst>
                    <a:ext uri="{FF2B5EF4-FFF2-40B4-BE49-F238E27FC236}">
                      <a16:creationId xmlns:a16="http://schemas.microsoft.com/office/drawing/2014/main" id="{F3BED591-BCCB-2246-A254-61335DF2D6BA}"/>
                    </a:ext>
                  </a:extLst>
                </p:cNvPr>
                <p:cNvSpPr txBox="1">
                  <a:spLocks noChangeArrowheads="1"/>
                </p:cNvSpPr>
                <p:nvPr/>
              </p:nvSpPr>
              <p:spPr bwMode="auto">
                <a:xfrm>
                  <a:off x="3002" y="2144"/>
                  <a:ext cx="254"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800">
                      <a:solidFill>
                        <a:srgbClr val="C00000"/>
                      </a:solidFill>
                      <a:latin typeface="Arial" panose="020B0604020202020204" pitchFamily="34" charset="0"/>
                      <a:cs typeface="Arial" panose="020B0604020202020204" pitchFamily="34" charset="0"/>
                    </a:rPr>
                    <a:t>K </a:t>
                  </a:r>
                </a:p>
              </p:txBody>
            </p:sp>
            <p:sp>
              <p:nvSpPr>
                <p:cNvPr id="92" name="Text Box 21">
                  <a:extLst>
                    <a:ext uri="{FF2B5EF4-FFF2-40B4-BE49-F238E27FC236}">
                      <a16:creationId xmlns:a16="http://schemas.microsoft.com/office/drawing/2014/main" id="{17AB0DA2-1167-2D46-8632-CC1190C16D7B}"/>
                    </a:ext>
                  </a:extLst>
                </p:cNvPr>
                <p:cNvSpPr txBox="1">
                  <a:spLocks noChangeArrowheads="1"/>
                </p:cNvSpPr>
                <p:nvPr/>
              </p:nvSpPr>
              <p:spPr bwMode="auto">
                <a:xfrm>
                  <a:off x="3106" y="2241"/>
                  <a:ext cx="192"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400">
                      <a:solidFill>
                        <a:srgbClr val="C00000"/>
                      </a:solidFill>
                      <a:latin typeface="Arial" panose="020B0604020202020204" pitchFamily="34" charset="0"/>
                      <a:cs typeface="Arial" panose="020B0604020202020204" pitchFamily="34" charset="0"/>
                    </a:rPr>
                    <a:t>B</a:t>
                  </a:r>
                </a:p>
              </p:txBody>
            </p:sp>
          </p:grpSp>
          <p:sp>
            <p:nvSpPr>
              <p:cNvPr id="90" name="Text Box 22">
                <a:extLst>
                  <a:ext uri="{FF2B5EF4-FFF2-40B4-BE49-F238E27FC236}">
                    <a16:creationId xmlns:a16="http://schemas.microsoft.com/office/drawing/2014/main" id="{7587A174-D942-3D43-89B9-A23BF65DE11D}"/>
                  </a:ext>
                </a:extLst>
              </p:cNvPr>
              <p:cNvSpPr txBox="1">
                <a:spLocks noChangeArrowheads="1"/>
              </p:cNvSpPr>
              <p:nvPr/>
            </p:nvSpPr>
            <p:spPr bwMode="auto">
              <a:xfrm>
                <a:off x="3125" y="2073"/>
                <a:ext cx="154"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400">
                    <a:solidFill>
                      <a:srgbClr val="C00000"/>
                    </a:solidFill>
                    <a:latin typeface="Arial" panose="020B0604020202020204" pitchFamily="34" charset="0"/>
                    <a:cs typeface="Arial" panose="020B0604020202020204" pitchFamily="34" charset="0"/>
                  </a:rPr>
                  <a:t>-</a:t>
                </a:r>
              </a:p>
            </p:txBody>
          </p:sp>
        </p:grpSp>
        <p:cxnSp>
          <p:nvCxnSpPr>
            <p:cNvPr id="7" name="Straight Arrow Connector 6">
              <a:extLst>
                <a:ext uri="{FF2B5EF4-FFF2-40B4-BE49-F238E27FC236}">
                  <a16:creationId xmlns:a16="http://schemas.microsoft.com/office/drawing/2014/main" id="{8219823C-0FB1-8645-8287-EB4C5AA12B57}"/>
                </a:ext>
              </a:extLst>
            </p:cNvPr>
            <p:cNvCxnSpPr>
              <a:cxnSpLocks/>
            </p:cNvCxnSpPr>
            <p:nvPr/>
          </p:nvCxnSpPr>
          <p:spPr>
            <a:xfrm>
              <a:off x="2809461" y="3869635"/>
              <a:ext cx="596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E649D0B-607E-EE43-B217-A547BE617F99}"/>
              </a:ext>
            </a:extLst>
          </p:cNvPr>
          <p:cNvGrpSpPr/>
          <p:nvPr/>
        </p:nvGrpSpPr>
        <p:grpSpPr>
          <a:xfrm>
            <a:off x="3922645" y="4683817"/>
            <a:ext cx="1855305" cy="908600"/>
            <a:chOff x="3922645" y="4683817"/>
            <a:chExt cx="1855305" cy="908600"/>
          </a:xfrm>
        </p:grpSpPr>
        <p:grpSp>
          <p:nvGrpSpPr>
            <p:cNvPr id="12" name="Group 11">
              <a:extLst>
                <a:ext uri="{FF2B5EF4-FFF2-40B4-BE49-F238E27FC236}">
                  <a16:creationId xmlns:a16="http://schemas.microsoft.com/office/drawing/2014/main" id="{F6748C72-BC5C-0D43-9291-EF04370297D3}"/>
                </a:ext>
              </a:extLst>
            </p:cNvPr>
            <p:cNvGrpSpPr/>
            <p:nvPr/>
          </p:nvGrpSpPr>
          <p:grpSpPr>
            <a:xfrm>
              <a:off x="3940106" y="4683817"/>
              <a:ext cx="1811339" cy="842069"/>
              <a:chOff x="4006366" y="4604305"/>
              <a:chExt cx="1811339" cy="842069"/>
            </a:xfrm>
          </p:grpSpPr>
          <p:grpSp>
            <p:nvGrpSpPr>
              <p:cNvPr id="103" name="Group 34">
                <a:extLst>
                  <a:ext uri="{FF2B5EF4-FFF2-40B4-BE49-F238E27FC236}">
                    <a16:creationId xmlns:a16="http://schemas.microsoft.com/office/drawing/2014/main" id="{C9466280-BB4D-9548-9D44-4E595E9791A8}"/>
                  </a:ext>
                </a:extLst>
              </p:cNvPr>
              <p:cNvGrpSpPr>
                <a:grpSpLocks/>
              </p:cNvGrpSpPr>
              <p:nvPr/>
            </p:nvGrpSpPr>
            <p:grpSpPr bwMode="auto">
              <a:xfrm>
                <a:off x="4142479" y="4924086"/>
                <a:ext cx="1465263" cy="522288"/>
                <a:chOff x="2594" y="3062"/>
                <a:chExt cx="923" cy="329"/>
              </a:xfrm>
            </p:grpSpPr>
            <p:sp>
              <p:nvSpPr>
                <p:cNvPr id="106" name="Text Box 35">
                  <a:extLst>
                    <a:ext uri="{FF2B5EF4-FFF2-40B4-BE49-F238E27FC236}">
                      <a16:creationId xmlns:a16="http://schemas.microsoft.com/office/drawing/2014/main" id="{30C1FFBF-8C5A-3145-A216-83DF674976E5}"/>
                    </a:ext>
                  </a:extLst>
                </p:cNvPr>
                <p:cNvSpPr txBox="1">
                  <a:spLocks noChangeArrowheads="1"/>
                </p:cNvSpPr>
                <p:nvPr/>
              </p:nvSpPr>
              <p:spPr bwMode="auto">
                <a:xfrm>
                  <a:off x="2594" y="3158"/>
                  <a:ext cx="923"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00000"/>
                      </a:solidFill>
                      <a:effectLst/>
                      <a:uLnTx/>
                      <a:uFillTx/>
                      <a:latin typeface="Arial" panose="020B0604020202020204" pitchFamily="34" charset="0"/>
                      <a:cs typeface="Arial" panose="020B0604020202020204" pitchFamily="34" charset="0"/>
                    </a:rPr>
                    <a:t>K</a:t>
                  </a:r>
                  <a:r>
                    <a:rPr kumimoji="0" lang="en-US" b="0" i="0" u="none" strike="noStrike" kern="0" cap="none" spc="0" normalizeH="0" baseline="-25000" noProof="0">
                      <a:ln>
                        <a:noFill/>
                      </a:ln>
                      <a:solidFill>
                        <a:srgbClr val="C00000"/>
                      </a:solidFill>
                      <a:effectLst/>
                      <a:uLnTx/>
                      <a:uFillTx/>
                      <a:latin typeface="Arial" panose="020B0604020202020204" pitchFamily="34" charset="0"/>
                      <a:cs typeface="Arial" panose="020B0604020202020204" pitchFamily="34" charset="0"/>
                    </a:rPr>
                    <a:t>B</a:t>
                  </a:r>
                  <a:r>
                    <a:rPr kumimoji="0" lang="en-US" sz="1800" b="0" i="0" u="none" strike="noStrike" kern="0" cap="none" spc="0" normalizeH="0" baseline="0" noProof="0">
                      <a:ln>
                        <a:noFill/>
                      </a:ln>
                      <a:solidFill>
                        <a:srgbClr val="C00000"/>
                      </a:solidFill>
                      <a:effectLst/>
                      <a:uLnTx/>
                      <a:uFillTx/>
                      <a:latin typeface="Arial" panose="020B0604020202020204" pitchFamily="34" charset="0"/>
                      <a:cs typeface="Arial" panose="020B0604020202020204" pitchFamily="34" charset="0"/>
                    </a:rPr>
                    <a:t>(H(m))</a:t>
                  </a:r>
                </a:p>
              </p:txBody>
            </p:sp>
            <p:sp>
              <p:nvSpPr>
                <p:cNvPr id="107" name="Text Box 36">
                  <a:extLst>
                    <a:ext uri="{FF2B5EF4-FFF2-40B4-BE49-F238E27FC236}">
                      <a16:creationId xmlns:a16="http://schemas.microsoft.com/office/drawing/2014/main" id="{12076172-D4A5-3847-ADDD-7C31F8E94086}"/>
                    </a:ext>
                  </a:extLst>
                </p:cNvPr>
                <p:cNvSpPr txBox="1">
                  <a:spLocks noChangeArrowheads="1"/>
                </p:cNvSpPr>
                <p:nvPr/>
              </p:nvSpPr>
              <p:spPr bwMode="auto">
                <a:xfrm>
                  <a:off x="2604" y="3062"/>
                  <a:ext cx="533"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00000"/>
                      </a:solidFill>
                      <a:effectLst/>
                      <a:uLnTx/>
                      <a:uFillTx/>
                      <a:latin typeface="Arial" panose="020B0604020202020204" pitchFamily="34" charset="0"/>
                      <a:cs typeface="Arial" panose="020B0604020202020204" pitchFamily="34" charset="0"/>
                    </a:rPr>
                    <a:t>-</a:t>
                  </a:r>
                </a:p>
              </p:txBody>
            </p:sp>
          </p:grpSp>
          <p:sp>
            <p:nvSpPr>
              <p:cNvPr id="105" name="Text Box 38">
                <a:extLst>
                  <a:ext uri="{FF2B5EF4-FFF2-40B4-BE49-F238E27FC236}">
                    <a16:creationId xmlns:a16="http://schemas.microsoft.com/office/drawing/2014/main" id="{58FF323C-65B7-E746-A44B-832C06C63903}"/>
                  </a:ext>
                </a:extLst>
              </p:cNvPr>
              <p:cNvSpPr txBox="1">
                <a:spLocks noChangeArrowheads="1"/>
              </p:cNvSpPr>
              <p:nvPr/>
            </p:nvSpPr>
            <p:spPr bwMode="auto">
              <a:xfrm>
                <a:off x="4006366" y="4604305"/>
                <a:ext cx="1811339" cy="5355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rial" panose="020B0604020202020204" pitchFamily="34" charset="0"/>
                    <a:cs typeface="Arial" panose="020B0604020202020204" pitchFamily="34" charset="0"/>
                  </a:rPr>
                  <a:t>encrypted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rial" panose="020B0604020202020204" pitchFamily="34" charset="0"/>
                    <a:cs typeface="Arial" panose="020B0604020202020204" pitchFamily="34" charset="0"/>
                  </a:rPr>
                  <a:t>message digest</a:t>
                </a:r>
                <a:endParaRPr kumimoji="0" lang="en-US" sz="16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C7469F7B-FDF8-594E-84C7-B40FE8CE7EBF}"/>
                </a:ext>
              </a:extLst>
            </p:cNvPr>
            <p:cNvSpPr/>
            <p:nvPr/>
          </p:nvSpPr>
          <p:spPr>
            <a:xfrm>
              <a:off x="3922645" y="4691269"/>
              <a:ext cx="1855305" cy="9011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177" name="Group 176">
            <a:extLst>
              <a:ext uri="{FF2B5EF4-FFF2-40B4-BE49-F238E27FC236}">
                <a16:creationId xmlns:a16="http://schemas.microsoft.com/office/drawing/2014/main" id="{3272639B-DF97-714E-8070-A7C8696F2BD7}"/>
              </a:ext>
            </a:extLst>
          </p:cNvPr>
          <p:cNvGrpSpPr/>
          <p:nvPr/>
        </p:nvGrpSpPr>
        <p:grpSpPr>
          <a:xfrm>
            <a:off x="9680714" y="2543589"/>
            <a:ext cx="1855305" cy="908600"/>
            <a:chOff x="3922645" y="4683817"/>
            <a:chExt cx="1855305" cy="908600"/>
          </a:xfrm>
        </p:grpSpPr>
        <p:grpSp>
          <p:nvGrpSpPr>
            <p:cNvPr id="178" name="Group 177">
              <a:extLst>
                <a:ext uri="{FF2B5EF4-FFF2-40B4-BE49-F238E27FC236}">
                  <a16:creationId xmlns:a16="http://schemas.microsoft.com/office/drawing/2014/main" id="{EE4BB737-59C1-474D-94B9-031695A0036A}"/>
                </a:ext>
              </a:extLst>
            </p:cNvPr>
            <p:cNvGrpSpPr/>
            <p:nvPr/>
          </p:nvGrpSpPr>
          <p:grpSpPr>
            <a:xfrm>
              <a:off x="3940106" y="4683817"/>
              <a:ext cx="1811339" cy="842069"/>
              <a:chOff x="4006366" y="4604305"/>
              <a:chExt cx="1811339" cy="842069"/>
            </a:xfrm>
          </p:grpSpPr>
          <p:grpSp>
            <p:nvGrpSpPr>
              <p:cNvPr id="180" name="Group 34">
                <a:extLst>
                  <a:ext uri="{FF2B5EF4-FFF2-40B4-BE49-F238E27FC236}">
                    <a16:creationId xmlns:a16="http://schemas.microsoft.com/office/drawing/2014/main" id="{3A474D83-98EA-0945-BE7F-EF0F3D1861AC}"/>
                  </a:ext>
                </a:extLst>
              </p:cNvPr>
              <p:cNvGrpSpPr>
                <a:grpSpLocks/>
              </p:cNvGrpSpPr>
              <p:nvPr/>
            </p:nvGrpSpPr>
            <p:grpSpPr bwMode="auto">
              <a:xfrm>
                <a:off x="4142479" y="4924086"/>
                <a:ext cx="1465263" cy="522288"/>
                <a:chOff x="2594" y="3062"/>
                <a:chExt cx="923" cy="329"/>
              </a:xfrm>
            </p:grpSpPr>
            <p:sp>
              <p:nvSpPr>
                <p:cNvPr id="182" name="Text Box 35">
                  <a:extLst>
                    <a:ext uri="{FF2B5EF4-FFF2-40B4-BE49-F238E27FC236}">
                      <a16:creationId xmlns:a16="http://schemas.microsoft.com/office/drawing/2014/main" id="{B4BFDBE1-B0AE-C944-923B-0FB222D93684}"/>
                    </a:ext>
                  </a:extLst>
                </p:cNvPr>
                <p:cNvSpPr txBox="1">
                  <a:spLocks noChangeArrowheads="1"/>
                </p:cNvSpPr>
                <p:nvPr/>
              </p:nvSpPr>
              <p:spPr bwMode="auto">
                <a:xfrm>
                  <a:off x="2594" y="3158"/>
                  <a:ext cx="923"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00000"/>
                      </a:solidFill>
                      <a:effectLst/>
                      <a:uLnTx/>
                      <a:uFillTx/>
                      <a:latin typeface="Arial" panose="020B0604020202020204" pitchFamily="34" charset="0"/>
                      <a:cs typeface="Arial" panose="020B0604020202020204" pitchFamily="34" charset="0"/>
                    </a:rPr>
                    <a:t>K</a:t>
                  </a:r>
                  <a:r>
                    <a:rPr kumimoji="0" lang="en-US" b="0" i="0" u="none" strike="noStrike" kern="0" cap="none" spc="0" normalizeH="0" baseline="-25000" noProof="0">
                      <a:ln>
                        <a:noFill/>
                      </a:ln>
                      <a:solidFill>
                        <a:srgbClr val="C00000"/>
                      </a:solidFill>
                      <a:effectLst/>
                      <a:uLnTx/>
                      <a:uFillTx/>
                      <a:latin typeface="Arial" panose="020B0604020202020204" pitchFamily="34" charset="0"/>
                      <a:cs typeface="Arial" panose="020B0604020202020204" pitchFamily="34" charset="0"/>
                    </a:rPr>
                    <a:t>B</a:t>
                  </a:r>
                  <a:r>
                    <a:rPr kumimoji="0" lang="en-US" sz="1800" b="0" i="0" u="none" strike="noStrike" kern="0" cap="none" spc="0" normalizeH="0" baseline="0" noProof="0">
                      <a:ln>
                        <a:noFill/>
                      </a:ln>
                      <a:solidFill>
                        <a:srgbClr val="C00000"/>
                      </a:solidFill>
                      <a:effectLst/>
                      <a:uLnTx/>
                      <a:uFillTx/>
                      <a:latin typeface="Arial" panose="020B0604020202020204" pitchFamily="34" charset="0"/>
                      <a:cs typeface="Arial" panose="020B0604020202020204" pitchFamily="34" charset="0"/>
                    </a:rPr>
                    <a:t>(H(m))</a:t>
                  </a:r>
                </a:p>
              </p:txBody>
            </p:sp>
            <p:sp>
              <p:nvSpPr>
                <p:cNvPr id="183" name="Text Box 36">
                  <a:extLst>
                    <a:ext uri="{FF2B5EF4-FFF2-40B4-BE49-F238E27FC236}">
                      <a16:creationId xmlns:a16="http://schemas.microsoft.com/office/drawing/2014/main" id="{72BF8384-456B-A944-BDC5-136549DED38A}"/>
                    </a:ext>
                  </a:extLst>
                </p:cNvPr>
                <p:cNvSpPr txBox="1">
                  <a:spLocks noChangeArrowheads="1"/>
                </p:cNvSpPr>
                <p:nvPr/>
              </p:nvSpPr>
              <p:spPr bwMode="auto">
                <a:xfrm>
                  <a:off x="2604" y="3062"/>
                  <a:ext cx="533"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00000"/>
                      </a:solidFill>
                      <a:effectLst/>
                      <a:uLnTx/>
                      <a:uFillTx/>
                      <a:latin typeface="Arial" panose="020B0604020202020204" pitchFamily="34" charset="0"/>
                      <a:cs typeface="Arial" panose="020B0604020202020204" pitchFamily="34" charset="0"/>
                    </a:rPr>
                    <a:t>-</a:t>
                  </a:r>
                </a:p>
              </p:txBody>
            </p:sp>
          </p:grpSp>
          <p:sp>
            <p:nvSpPr>
              <p:cNvPr id="181" name="Text Box 38">
                <a:extLst>
                  <a:ext uri="{FF2B5EF4-FFF2-40B4-BE49-F238E27FC236}">
                    <a16:creationId xmlns:a16="http://schemas.microsoft.com/office/drawing/2014/main" id="{5C4C32ED-C92A-D34E-83F0-5A60D46E1B4A}"/>
                  </a:ext>
                </a:extLst>
              </p:cNvPr>
              <p:cNvSpPr txBox="1">
                <a:spLocks noChangeArrowheads="1"/>
              </p:cNvSpPr>
              <p:nvPr/>
            </p:nvSpPr>
            <p:spPr bwMode="auto">
              <a:xfrm>
                <a:off x="4006366" y="4604305"/>
                <a:ext cx="1811339" cy="5355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rial" panose="020B0604020202020204" pitchFamily="34" charset="0"/>
                    <a:cs typeface="Arial" panose="020B0604020202020204" pitchFamily="34" charset="0"/>
                  </a:rPr>
                  <a:t>encrypted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rial" panose="020B0604020202020204" pitchFamily="34" charset="0"/>
                    <a:cs typeface="Arial" panose="020B0604020202020204" pitchFamily="34" charset="0"/>
                  </a:rPr>
                  <a:t>message digest</a:t>
                </a:r>
                <a:endParaRPr kumimoji="0" lang="en-US" sz="1600" b="0" i="0" u="none" strike="noStrike" kern="0" cap="none" spc="0" normalizeH="0" baseline="0" noProof="0">
                  <a:ln>
                    <a:noFill/>
                  </a:ln>
                  <a:effectLst/>
                  <a:uLnTx/>
                  <a:uFillTx/>
                  <a:latin typeface="Arial" panose="020B0604020202020204" pitchFamily="34" charset="0"/>
                  <a:cs typeface="Arial" panose="020B0604020202020204" pitchFamily="34" charset="0"/>
                </a:endParaRPr>
              </a:p>
            </p:txBody>
          </p:sp>
        </p:grpSp>
        <p:sp>
          <p:nvSpPr>
            <p:cNvPr id="179" name="Rectangle 178">
              <a:extLst>
                <a:ext uri="{FF2B5EF4-FFF2-40B4-BE49-F238E27FC236}">
                  <a16:creationId xmlns:a16="http://schemas.microsoft.com/office/drawing/2014/main" id="{827611C3-F7BF-504D-BDE0-60EB822045DF}"/>
                </a:ext>
              </a:extLst>
            </p:cNvPr>
            <p:cNvSpPr/>
            <p:nvPr/>
          </p:nvSpPr>
          <p:spPr>
            <a:xfrm>
              <a:off x="3922645" y="4691269"/>
              <a:ext cx="1855305" cy="9011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cxnSp>
        <p:nvCxnSpPr>
          <p:cNvPr id="184" name="Straight Arrow Connector 183">
            <a:extLst>
              <a:ext uri="{FF2B5EF4-FFF2-40B4-BE49-F238E27FC236}">
                <a16:creationId xmlns:a16="http://schemas.microsoft.com/office/drawing/2014/main" id="{834FC27D-E26C-7D45-8F7D-8D201F9D1327}"/>
              </a:ext>
            </a:extLst>
          </p:cNvPr>
          <p:cNvCxnSpPr>
            <a:cxnSpLocks/>
          </p:cNvCxnSpPr>
          <p:nvPr/>
        </p:nvCxnSpPr>
        <p:spPr>
          <a:xfrm>
            <a:off x="7848600" y="3225466"/>
            <a:ext cx="0" cy="2556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20EAE69-54A8-5647-A90F-1B7B2600C816}"/>
              </a:ext>
            </a:extLst>
          </p:cNvPr>
          <p:cNvCxnSpPr>
            <a:cxnSpLocks/>
          </p:cNvCxnSpPr>
          <p:nvPr/>
        </p:nvCxnSpPr>
        <p:spPr>
          <a:xfrm>
            <a:off x="7848600" y="4372328"/>
            <a:ext cx="0" cy="2556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4A7A7AA8-3031-8E48-8587-B178226D9C5B}"/>
              </a:ext>
            </a:extLst>
          </p:cNvPr>
          <p:cNvCxnSpPr>
            <a:cxnSpLocks/>
          </p:cNvCxnSpPr>
          <p:nvPr/>
        </p:nvCxnSpPr>
        <p:spPr>
          <a:xfrm>
            <a:off x="7848600" y="5321141"/>
            <a:ext cx="0" cy="2556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57AE4029-112C-CF40-B41E-A26EECCD4A51}"/>
              </a:ext>
            </a:extLst>
          </p:cNvPr>
          <p:cNvGrpSpPr/>
          <p:nvPr/>
        </p:nvGrpSpPr>
        <p:grpSpPr>
          <a:xfrm>
            <a:off x="10040871" y="3980758"/>
            <a:ext cx="1192213" cy="955675"/>
            <a:chOff x="4296054" y="3224833"/>
            <a:chExt cx="1192213" cy="955675"/>
          </a:xfrm>
        </p:grpSpPr>
        <p:sp>
          <p:nvSpPr>
            <p:cNvPr id="191" name="Rectangle 14">
              <a:extLst>
                <a:ext uri="{FF2B5EF4-FFF2-40B4-BE49-F238E27FC236}">
                  <a16:creationId xmlns:a16="http://schemas.microsoft.com/office/drawing/2014/main" id="{2C63D620-97A5-5F45-85C2-D4A6B4ADEBE9}"/>
                </a:ext>
              </a:extLst>
            </p:cNvPr>
            <p:cNvSpPr>
              <a:spLocks noChangeArrowheads="1"/>
            </p:cNvSpPr>
            <p:nvPr/>
          </p:nvSpPr>
          <p:spPr bwMode="auto">
            <a:xfrm>
              <a:off x="4296054" y="3224833"/>
              <a:ext cx="1192213" cy="955675"/>
            </a:xfrm>
            <a:prstGeom prst="rect">
              <a:avLst/>
            </a:prstGeom>
            <a:solidFill>
              <a:srgbClr val="0012A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192" name="Text Box 15">
              <a:extLst>
                <a:ext uri="{FF2B5EF4-FFF2-40B4-BE49-F238E27FC236}">
                  <a16:creationId xmlns:a16="http://schemas.microsoft.com/office/drawing/2014/main" id="{0B18E250-70E3-444A-8ACC-CD29158E9394}"/>
                </a:ext>
              </a:extLst>
            </p:cNvPr>
            <p:cNvSpPr txBox="1">
              <a:spLocks noChangeArrowheads="1"/>
            </p:cNvSpPr>
            <p:nvPr/>
          </p:nvSpPr>
          <p:spPr bwMode="auto">
            <a:xfrm>
              <a:off x="4344146" y="3295856"/>
              <a:ext cx="1133644" cy="757130"/>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digital</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signature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(decrypt)</a:t>
              </a:r>
            </a:p>
          </p:txBody>
        </p:sp>
      </p:grpSp>
      <p:cxnSp>
        <p:nvCxnSpPr>
          <p:cNvPr id="193" name="Straight Arrow Connector 192">
            <a:extLst>
              <a:ext uri="{FF2B5EF4-FFF2-40B4-BE49-F238E27FC236}">
                <a16:creationId xmlns:a16="http://schemas.microsoft.com/office/drawing/2014/main" id="{898EB7A9-23BB-5343-B2B1-EC1055BBBBC6}"/>
              </a:ext>
            </a:extLst>
          </p:cNvPr>
          <p:cNvCxnSpPr>
            <a:cxnSpLocks/>
          </p:cNvCxnSpPr>
          <p:nvPr/>
        </p:nvCxnSpPr>
        <p:spPr>
          <a:xfrm>
            <a:off x="10641495" y="3519004"/>
            <a:ext cx="0" cy="404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BB2E8B7A-0FF0-AD49-8BCC-0F3FA0572B12}"/>
              </a:ext>
            </a:extLst>
          </p:cNvPr>
          <p:cNvCxnSpPr>
            <a:cxnSpLocks/>
          </p:cNvCxnSpPr>
          <p:nvPr/>
        </p:nvCxnSpPr>
        <p:spPr>
          <a:xfrm>
            <a:off x="10634871" y="4983369"/>
            <a:ext cx="0" cy="404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171B8A9C-6EB6-FD43-8531-A67FEE184BB2}"/>
              </a:ext>
            </a:extLst>
          </p:cNvPr>
          <p:cNvGrpSpPr/>
          <p:nvPr/>
        </p:nvGrpSpPr>
        <p:grpSpPr>
          <a:xfrm>
            <a:off x="8507692" y="4234000"/>
            <a:ext cx="1491075" cy="782295"/>
            <a:chOff x="1914734" y="3557588"/>
            <a:chExt cx="1491075" cy="782295"/>
          </a:xfrm>
        </p:grpSpPr>
        <p:sp>
          <p:nvSpPr>
            <p:cNvPr id="196" name="Text Box 16">
              <a:extLst>
                <a:ext uri="{FF2B5EF4-FFF2-40B4-BE49-F238E27FC236}">
                  <a16:creationId xmlns:a16="http://schemas.microsoft.com/office/drawing/2014/main" id="{27560837-1C52-4C48-94FE-2E10581CC75D}"/>
                </a:ext>
              </a:extLst>
            </p:cNvPr>
            <p:cNvSpPr txBox="1">
              <a:spLocks noChangeArrowheads="1"/>
            </p:cNvSpPr>
            <p:nvPr/>
          </p:nvSpPr>
          <p:spPr bwMode="auto">
            <a:xfrm>
              <a:off x="1914734" y="3557588"/>
              <a:ext cx="960437" cy="60939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eaLnBrk="0" fontAlgn="base" hangingPunct="0">
                <a:lnSpc>
                  <a:spcPct val="80000"/>
                </a:lnSpc>
                <a:spcBef>
                  <a:spcPct val="0"/>
                </a:spcBef>
                <a:spcAft>
                  <a:spcPct val="0"/>
                </a:spcAft>
                <a:defRPr/>
              </a:pPr>
              <a:r>
                <a:rPr lang="en-US" sz="1400">
                  <a:solidFill>
                    <a:srgbClr val="000000"/>
                  </a:solidFill>
                  <a:latin typeface="Arial" panose="020B0604020202020204" pitchFamily="34" charset="0"/>
                  <a:cs typeface="Arial" panose="020B0604020202020204" pitchFamily="34" charset="0"/>
                </a:rPr>
                <a:t>Bob’s </a:t>
              </a:r>
            </a:p>
            <a:p>
              <a:pPr algn="r" eaLnBrk="0" fontAlgn="base" hangingPunct="0">
                <a:lnSpc>
                  <a:spcPct val="80000"/>
                </a:lnSpc>
                <a:spcBef>
                  <a:spcPct val="0"/>
                </a:spcBef>
                <a:spcAft>
                  <a:spcPct val="0"/>
                </a:spcAft>
                <a:defRPr/>
              </a:pPr>
              <a:r>
                <a:rPr lang="en-US" sz="1400">
                  <a:solidFill>
                    <a:srgbClr val="000000"/>
                  </a:solidFill>
                  <a:latin typeface="Arial" panose="020B0604020202020204" pitchFamily="34" charset="0"/>
                  <a:cs typeface="Arial" panose="020B0604020202020204" pitchFamily="34" charset="0"/>
                </a:rPr>
                <a:t>public</a:t>
              </a:r>
            </a:p>
            <a:p>
              <a:pPr algn="r" eaLnBrk="0" fontAlgn="base" hangingPunct="0">
                <a:lnSpc>
                  <a:spcPct val="80000"/>
                </a:lnSpc>
                <a:spcBef>
                  <a:spcPct val="0"/>
                </a:spcBef>
                <a:spcAft>
                  <a:spcPct val="0"/>
                </a:spcAft>
                <a:defRPr/>
              </a:pPr>
              <a:r>
                <a:rPr lang="en-US" sz="1400">
                  <a:solidFill>
                    <a:srgbClr val="000000"/>
                  </a:solidFill>
                  <a:latin typeface="Arial" panose="020B0604020202020204" pitchFamily="34" charset="0"/>
                  <a:cs typeface="Arial" panose="020B0604020202020204" pitchFamily="34" charset="0"/>
                </a:rPr>
                <a:t>key </a:t>
              </a:r>
            </a:p>
          </p:txBody>
        </p:sp>
        <p:pic>
          <p:nvPicPr>
            <p:cNvPr id="197" name="Picture 17" descr="BS00768_[1]">
              <a:extLst>
                <a:ext uri="{FF2B5EF4-FFF2-40B4-BE49-F238E27FC236}">
                  <a16:creationId xmlns:a16="http://schemas.microsoft.com/office/drawing/2014/main" id="{53D412DD-734D-634A-BE12-66848A93B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2866129" y="3559038"/>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8" name="Group 18">
              <a:extLst>
                <a:ext uri="{FF2B5EF4-FFF2-40B4-BE49-F238E27FC236}">
                  <a16:creationId xmlns:a16="http://schemas.microsoft.com/office/drawing/2014/main" id="{0B4DDFE1-EDF2-5B45-B8E0-30A2652C5E47}"/>
                </a:ext>
              </a:extLst>
            </p:cNvPr>
            <p:cNvGrpSpPr>
              <a:grpSpLocks/>
            </p:cNvGrpSpPr>
            <p:nvPr/>
          </p:nvGrpSpPr>
          <p:grpSpPr bwMode="auto">
            <a:xfrm>
              <a:off x="2790407" y="3765208"/>
              <a:ext cx="469900" cy="574675"/>
              <a:chOff x="3002" y="2073"/>
              <a:chExt cx="296" cy="362"/>
            </a:xfrm>
          </p:grpSpPr>
          <p:grpSp>
            <p:nvGrpSpPr>
              <p:cNvPr id="200" name="Group 19">
                <a:extLst>
                  <a:ext uri="{FF2B5EF4-FFF2-40B4-BE49-F238E27FC236}">
                    <a16:creationId xmlns:a16="http://schemas.microsoft.com/office/drawing/2014/main" id="{5383C6D8-058F-4A41-B601-80BE0F38EBA0}"/>
                  </a:ext>
                </a:extLst>
              </p:cNvPr>
              <p:cNvGrpSpPr>
                <a:grpSpLocks/>
              </p:cNvGrpSpPr>
              <p:nvPr/>
            </p:nvGrpSpPr>
            <p:grpSpPr bwMode="auto">
              <a:xfrm>
                <a:off x="3002" y="2144"/>
                <a:ext cx="296" cy="291"/>
                <a:chOff x="3002" y="2144"/>
                <a:chExt cx="296" cy="291"/>
              </a:xfrm>
            </p:grpSpPr>
            <p:sp>
              <p:nvSpPr>
                <p:cNvPr id="202" name="Text Box 20">
                  <a:extLst>
                    <a:ext uri="{FF2B5EF4-FFF2-40B4-BE49-F238E27FC236}">
                      <a16:creationId xmlns:a16="http://schemas.microsoft.com/office/drawing/2014/main" id="{8DDFD6D6-CFB2-A543-803B-E0D225340E8A}"/>
                    </a:ext>
                  </a:extLst>
                </p:cNvPr>
                <p:cNvSpPr txBox="1">
                  <a:spLocks noChangeArrowheads="1"/>
                </p:cNvSpPr>
                <p:nvPr/>
              </p:nvSpPr>
              <p:spPr bwMode="auto">
                <a:xfrm>
                  <a:off x="3002" y="2144"/>
                  <a:ext cx="254"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800">
                      <a:solidFill>
                        <a:srgbClr val="C00000"/>
                      </a:solidFill>
                      <a:latin typeface="Arial" panose="020B0604020202020204" pitchFamily="34" charset="0"/>
                      <a:cs typeface="Arial" panose="020B0604020202020204" pitchFamily="34" charset="0"/>
                    </a:rPr>
                    <a:t>K </a:t>
                  </a:r>
                </a:p>
              </p:txBody>
            </p:sp>
            <p:sp>
              <p:nvSpPr>
                <p:cNvPr id="203" name="Text Box 21">
                  <a:extLst>
                    <a:ext uri="{FF2B5EF4-FFF2-40B4-BE49-F238E27FC236}">
                      <a16:creationId xmlns:a16="http://schemas.microsoft.com/office/drawing/2014/main" id="{04FCED81-808C-4B40-8559-2FE4E66FE04A}"/>
                    </a:ext>
                  </a:extLst>
                </p:cNvPr>
                <p:cNvSpPr txBox="1">
                  <a:spLocks noChangeArrowheads="1"/>
                </p:cNvSpPr>
                <p:nvPr/>
              </p:nvSpPr>
              <p:spPr bwMode="auto">
                <a:xfrm>
                  <a:off x="3106" y="2241"/>
                  <a:ext cx="192"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400">
                      <a:solidFill>
                        <a:srgbClr val="C00000"/>
                      </a:solidFill>
                      <a:latin typeface="Arial" panose="020B0604020202020204" pitchFamily="34" charset="0"/>
                      <a:cs typeface="Arial" panose="020B0604020202020204" pitchFamily="34" charset="0"/>
                    </a:rPr>
                    <a:t>B</a:t>
                  </a:r>
                </a:p>
              </p:txBody>
            </p:sp>
          </p:grpSp>
          <p:sp>
            <p:nvSpPr>
              <p:cNvPr id="201" name="Text Box 22">
                <a:extLst>
                  <a:ext uri="{FF2B5EF4-FFF2-40B4-BE49-F238E27FC236}">
                    <a16:creationId xmlns:a16="http://schemas.microsoft.com/office/drawing/2014/main" id="{22667D2E-474F-C04F-9EF1-65999F53AB5F}"/>
                  </a:ext>
                </a:extLst>
              </p:cNvPr>
              <p:cNvSpPr txBox="1">
                <a:spLocks noChangeArrowheads="1"/>
              </p:cNvSpPr>
              <p:nvPr/>
            </p:nvSpPr>
            <p:spPr bwMode="auto">
              <a:xfrm>
                <a:off x="3111" y="2073"/>
                <a:ext cx="182"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400">
                    <a:solidFill>
                      <a:srgbClr val="C00000"/>
                    </a:solidFill>
                    <a:latin typeface="Arial" panose="020B0604020202020204" pitchFamily="34" charset="0"/>
                    <a:cs typeface="Arial" panose="020B0604020202020204" pitchFamily="34" charset="0"/>
                  </a:rPr>
                  <a:t>+</a:t>
                </a:r>
              </a:p>
            </p:txBody>
          </p:sp>
        </p:grpSp>
        <p:cxnSp>
          <p:nvCxnSpPr>
            <p:cNvPr id="199" name="Straight Arrow Connector 198">
              <a:extLst>
                <a:ext uri="{FF2B5EF4-FFF2-40B4-BE49-F238E27FC236}">
                  <a16:creationId xmlns:a16="http://schemas.microsoft.com/office/drawing/2014/main" id="{C58EDE71-07B3-4841-A2B5-5F1C258FE2F2}"/>
                </a:ext>
              </a:extLst>
            </p:cNvPr>
            <p:cNvCxnSpPr>
              <a:cxnSpLocks/>
            </p:cNvCxnSpPr>
            <p:nvPr/>
          </p:nvCxnSpPr>
          <p:spPr>
            <a:xfrm>
              <a:off x="2809461" y="3869635"/>
              <a:ext cx="596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A75C74AE-98C7-C245-9222-8EB21BF49F29}"/>
              </a:ext>
            </a:extLst>
          </p:cNvPr>
          <p:cNvGrpSpPr/>
          <p:nvPr/>
        </p:nvGrpSpPr>
        <p:grpSpPr>
          <a:xfrm>
            <a:off x="8203097" y="5653926"/>
            <a:ext cx="1789043" cy="1015663"/>
            <a:chOff x="10084905" y="1590261"/>
            <a:chExt cx="1789043" cy="1015663"/>
          </a:xfrm>
        </p:grpSpPr>
        <p:sp>
          <p:nvSpPr>
            <p:cNvPr id="205" name="TextBox 204">
              <a:extLst>
                <a:ext uri="{FF2B5EF4-FFF2-40B4-BE49-F238E27FC236}">
                  <a16:creationId xmlns:a16="http://schemas.microsoft.com/office/drawing/2014/main" id="{16C7D723-D7D8-E949-B946-5AC1C0648A21}"/>
                </a:ext>
              </a:extLst>
            </p:cNvPr>
            <p:cNvSpPr txBox="1"/>
            <p:nvPr/>
          </p:nvSpPr>
          <p:spPr>
            <a:xfrm>
              <a:off x="10707757" y="1590261"/>
              <a:ext cx="612668" cy="1015663"/>
            </a:xfrm>
            <a:prstGeom prst="rect">
              <a:avLst/>
            </a:prstGeom>
            <a:noFill/>
          </p:spPr>
          <p:txBody>
            <a:bodyPr wrap="none" rtlCol="0">
              <a:spAutoFit/>
            </a:bodyPr>
            <a:lstStyle/>
            <a:p>
              <a:r>
                <a:rPr lang="en-US" sz="6000">
                  <a:solidFill>
                    <a:srgbClr val="C00000"/>
                  </a:solidFill>
                  <a:latin typeface="Arial" panose="020B0604020202020204" pitchFamily="34" charset="0"/>
                  <a:cs typeface="Arial" panose="020B0604020202020204" pitchFamily="34" charset="0"/>
                </a:rPr>
                <a:t>?</a:t>
              </a:r>
            </a:p>
          </p:txBody>
        </p:sp>
        <p:sp>
          <p:nvSpPr>
            <p:cNvPr id="206" name="TextBox 205">
              <a:extLst>
                <a:ext uri="{FF2B5EF4-FFF2-40B4-BE49-F238E27FC236}">
                  <a16:creationId xmlns:a16="http://schemas.microsoft.com/office/drawing/2014/main" id="{0BCCA618-927B-9C45-B38A-F3EA61772599}"/>
                </a:ext>
              </a:extLst>
            </p:cNvPr>
            <p:cNvSpPr txBox="1"/>
            <p:nvPr/>
          </p:nvSpPr>
          <p:spPr>
            <a:xfrm>
              <a:off x="10084905" y="1881807"/>
              <a:ext cx="1789043" cy="338554"/>
            </a:xfrm>
            <a:prstGeom prst="rect">
              <a:avLst/>
            </a:prstGeom>
            <a:noFill/>
          </p:spPr>
          <p:txBody>
            <a:bodyPr wrap="square" rtlCol="0">
              <a:spAutoFit/>
            </a:bodyPr>
            <a:lstStyle/>
            <a:p>
              <a:pPr algn="ctr">
                <a:lnSpc>
                  <a:spcPct val="80000"/>
                </a:lnSpc>
              </a:pPr>
              <a:r>
                <a:rPr lang="en-US" sz="2000" i="1">
                  <a:solidFill>
                    <a:srgbClr val="0012A0"/>
                  </a:solidFill>
                  <a:latin typeface="Arial" panose="020B0604020202020204" pitchFamily="34" charset="0"/>
                  <a:cs typeface="Arial" panose="020B0604020202020204" pitchFamily="34" charset="0"/>
                </a:rPr>
                <a:t>equal</a:t>
              </a:r>
            </a:p>
          </p:txBody>
        </p:sp>
      </p:grpSp>
    </p:spTree>
    <p:extLst>
      <p:ext uri="{BB962C8B-B14F-4D97-AF65-F5344CB8AC3E}">
        <p14:creationId xmlns:p14="http://schemas.microsoft.com/office/powerpoint/2010/main" val="2861341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dissolve">
                                      <p:cBhvr>
                                        <p:cTn id="7"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9C4B807A-D681-A960-AE0C-37494C0FBBDC}"/>
              </a:ext>
            </a:extLst>
          </p:cNvPr>
          <p:cNvSpPr>
            <a:spLocks noChangeArrowheads="1"/>
          </p:cNvSpPr>
          <p:nvPr/>
        </p:nvSpPr>
        <p:spPr bwMode="auto">
          <a:xfrm>
            <a:off x="1097877" y="1421516"/>
            <a:ext cx="10282683"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en-US" sz="2000" b="0" i="0" u="none" strike="noStrike" cap="none" normalizeH="0" baseline="0">
                <a:ln>
                  <a:noFill/>
                </a:ln>
                <a:solidFill>
                  <a:srgbClr val="172B4D"/>
                </a:solidFill>
                <a:effectLst/>
                <a:cs typeface="Arial" panose="020B0604020202020204" pitchFamily="34" charset="0"/>
              </a:rPr>
              <a:t>The following Python code is part of a web application users management module. </a:t>
            </a:r>
            <a:r>
              <a:rPr lang="en-US" sz="2000" b="0" i="0">
                <a:solidFill>
                  <a:srgbClr val="172B4D"/>
                </a:solidFill>
                <a:effectLst/>
                <a:cs typeface="Arial" panose="020B0604020202020204" pitchFamily="34" charset="0"/>
              </a:rPr>
              <a:t>Explain how can one user impersonate another?</a:t>
            </a: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172B4D"/>
                </a:solidFill>
                <a:effectLst/>
                <a:latin typeface="Calibri" panose="020F0502020204030204" pitchFamily="34" charset="0"/>
                <a:cs typeface="Calibri" panose="020F0502020204030204" pitchFamily="34" charset="0"/>
              </a:rPr>
              <a:t> </a:t>
            </a:r>
            <a:endPar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C838D18-8765-C4C4-2E22-560E91450405}"/>
              </a:ext>
            </a:extLst>
          </p:cNvPr>
          <p:cNvSpPr>
            <a:spLocks noGrp="1"/>
          </p:cNvSpPr>
          <p:nvPr>
            <p:ph type="title"/>
          </p:nvPr>
        </p:nvSpPr>
        <p:spPr/>
        <p:txBody>
          <a:bodyPr/>
          <a:lstStyle/>
          <a:p>
            <a:r>
              <a:rPr lang="en-US"/>
              <a:t>Practice: Authentication</a:t>
            </a:r>
          </a:p>
        </p:txBody>
      </p:sp>
      <p:graphicFrame>
        <p:nvGraphicFramePr>
          <p:cNvPr id="7" name="Content Placeholder 6">
            <a:extLst>
              <a:ext uri="{FF2B5EF4-FFF2-40B4-BE49-F238E27FC236}">
                <a16:creationId xmlns:a16="http://schemas.microsoft.com/office/drawing/2014/main" id="{FB253B28-BF1E-00CC-4F78-E7D00C75A299}"/>
              </a:ext>
            </a:extLst>
          </p:cNvPr>
          <p:cNvGraphicFramePr>
            <a:graphicFrameLocks noGrp="1"/>
          </p:cNvGraphicFramePr>
          <p:nvPr>
            <p:ph idx="1"/>
            <p:extLst>
              <p:ext uri="{D42A27DB-BD31-4B8C-83A1-F6EECF244321}">
                <p14:modId xmlns:p14="http://schemas.microsoft.com/office/powerpoint/2010/main" val="411770111"/>
              </p:ext>
            </p:extLst>
          </p:nvPr>
        </p:nvGraphicFramePr>
        <p:xfrm>
          <a:off x="1097877" y="2493249"/>
          <a:ext cx="9489333" cy="3291840"/>
        </p:xfrm>
        <a:graphic>
          <a:graphicData uri="http://schemas.openxmlformats.org/drawingml/2006/table">
            <a:tbl>
              <a:tblPr/>
              <a:tblGrid>
                <a:gridCol w="580277">
                  <a:extLst>
                    <a:ext uri="{9D8B030D-6E8A-4147-A177-3AD203B41FA5}">
                      <a16:colId xmlns:a16="http://schemas.microsoft.com/office/drawing/2014/main" val="967461229"/>
                    </a:ext>
                  </a:extLst>
                </a:gridCol>
                <a:gridCol w="8909056">
                  <a:extLst>
                    <a:ext uri="{9D8B030D-6E8A-4147-A177-3AD203B41FA5}">
                      <a16:colId xmlns:a16="http://schemas.microsoft.com/office/drawing/2014/main" val="2138994746"/>
                    </a:ext>
                  </a:extLst>
                </a:gridCol>
              </a:tblGrid>
              <a:tr h="0">
                <a:tc>
                  <a:txBody>
                    <a:bodyPr/>
                    <a:lstStyle/>
                    <a:p>
                      <a:pPr algn="r" fontAlgn="base"/>
                      <a:r>
                        <a:rPr lang="en-US" sz="1800" b="0" i="0">
                          <a:solidFill>
                            <a:srgbClr val="FFFF00"/>
                          </a:solidFill>
                          <a:effectLst/>
                          <a:latin typeface="Consolas" panose="020B0609020204030204" pitchFamily="49" charset="0"/>
                        </a:rPr>
                        <a:t>1</a:t>
                      </a:r>
                    </a:p>
                    <a:p>
                      <a:pPr algn="r" fontAlgn="base"/>
                      <a:r>
                        <a:rPr lang="en-US" sz="1800" b="0" i="0">
                          <a:solidFill>
                            <a:srgbClr val="FFFF00"/>
                          </a:solidFill>
                          <a:effectLst/>
                          <a:latin typeface="Consolas" panose="020B0609020204030204" pitchFamily="49" charset="0"/>
                        </a:rPr>
                        <a:t>2</a:t>
                      </a:r>
                    </a:p>
                    <a:p>
                      <a:pPr algn="r" fontAlgn="base"/>
                      <a:r>
                        <a:rPr lang="en-US" sz="1800" b="0" i="0">
                          <a:solidFill>
                            <a:srgbClr val="FFFF00"/>
                          </a:solidFill>
                          <a:effectLst/>
                          <a:latin typeface="Consolas" panose="020B0609020204030204" pitchFamily="49" charset="0"/>
                        </a:rPr>
                        <a:t>3</a:t>
                      </a:r>
                    </a:p>
                    <a:p>
                      <a:pPr algn="r" fontAlgn="base"/>
                      <a:r>
                        <a:rPr lang="en-US" sz="1800" b="0" i="0">
                          <a:solidFill>
                            <a:srgbClr val="FFFF00"/>
                          </a:solidFill>
                          <a:effectLst/>
                          <a:latin typeface="Consolas" panose="020B0609020204030204" pitchFamily="49" charset="0"/>
                        </a:rPr>
                        <a:t>4</a:t>
                      </a:r>
                    </a:p>
                    <a:p>
                      <a:pPr algn="r" fontAlgn="base"/>
                      <a:r>
                        <a:rPr lang="en-US" sz="1800" b="0" i="0">
                          <a:solidFill>
                            <a:srgbClr val="FFFF00"/>
                          </a:solidFill>
                          <a:effectLst/>
                          <a:latin typeface="Consolas" panose="020B0609020204030204" pitchFamily="49" charset="0"/>
                        </a:rPr>
                        <a:t>5</a:t>
                      </a:r>
                    </a:p>
                    <a:p>
                      <a:pPr algn="r" fontAlgn="base"/>
                      <a:r>
                        <a:rPr lang="en-US" sz="1800" b="0" i="0">
                          <a:solidFill>
                            <a:srgbClr val="FFFF00"/>
                          </a:solidFill>
                          <a:effectLst/>
                          <a:latin typeface="Consolas" panose="020B0609020204030204" pitchFamily="49" charset="0"/>
                        </a:rPr>
                        <a:t>6</a:t>
                      </a:r>
                    </a:p>
                    <a:p>
                      <a:pPr algn="r" fontAlgn="base"/>
                      <a:r>
                        <a:rPr lang="en-US" sz="1800" b="0" i="0">
                          <a:solidFill>
                            <a:srgbClr val="FFFF00"/>
                          </a:solidFill>
                          <a:effectLst/>
                          <a:latin typeface="Consolas" panose="020B0609020204030204" pitchFamily="49" charset="0"/>
                        </a:rPr>
                        <a:t>7</a:t>
                      </a:r>
                    </a:p>
                    <a:p>
                      <a:pPr algn="r" fontAlgn="base"/>
                      <a:r>
                        <a:rPr lang="en-US" sz="1800" b="0" i="0">
                          <a:solidFill>
                            <a:srgbClr val="FFFF00"/>
                          </a:solidFill>
                          <a:effectLst/>
                          <a:latin typeface="Consolas" panose="020B0609020204030204" pitchFamily="49" charset="0"/>
                        </a:rPr>
                        <a:t>8</a:t>
                      </a:r>
                    </a:p>
                    <a:p>
                      <a:pPr algn="r" fontAlgn="base"/>
                      <a:r>
                        <a:rPr lang="en-US" sz="1800" b="0" i="0">
                          <a:solidFill>
                            <a:srgbClr val="FFFF00"/>
                          </a:solidFill>
                          <a:effectLst/>
                          <a:latin typeface="Consolas" panose="020B0609020204030204" pitchFamily="49" charset="0"/>
                        </a:rPr>
                        <a:t>9</a:t>
                      </a:r>
                    </a:p>
                    <a:p>
                      <a:pPr algn="r" fontAlgn="base"/>
                      <a:r>
                        <a:rPr lang="en-US" sz="1800" b="0" i="0">
                          <a:solidFill>
                            <a:srgbClr val="FFFF00"/>
                          </a:solidFill>
                          <a:effectLst/>
                          <a:latin typeface="Consolas" panose="020B0609020204030204" pitchFamily="49" charset="0"/>
                        </a:rPr>
                        <a:t>10</a:t>
                      </a:r>
                    </a:p>
                    <a:p>
                      <a:pPr algn="r" fontAlgn="base"/>
                      <a:r>
                        <a:rPr lang="en-US" sz="1800" b="0" i="0">
                          <a:solidFill>
                            <a:srgbClr val="FFFF00"/>
                          </a:solidFill>
                          <a:effectLst/>
                          <a:latin typeface="Consolas" panose="020B0609020204030204" pitchFamily="49" charset="0"/>
                        </a:rPr>
                        <a:t>11</a:t>
                      </a:r>
                    </a:p>
                    <a:p>
                      <a:pPr algn="r" fontAlgn="base"/>
                      <a:r>
                        <a:rPr lang="en-US" sz="1800" b="0" i="0">
                          <a:solidFill>
                            <a:srgbClr val="FFFF00"/>
                          </a:solidFill>
                          <a:effectLst/>
                          <a:latin typeface="Consolas" panose="020B0609020204030204" pitchFamily="49" charset="0"/>
                        </a:rPr>
                        <a:t>12</a:t>
                      </a:r>
                    </a:p>
                  </a:txBody>
                  <a:tcPr marL="95250" marR="0" marT="0" marB="0" anchor="ctr">
                    <a:lnL>
                      <a:noFill/>
                    </a:lnL>
                    <a:lnR w="6350" cap="flat" cmpd="sng" algn="ctr">
                      <a:solidFill>
                        <a:srgbClr val="CCCCCC"/>
                      </a:solidFill>
                      <a:prstDash val="solid"/>
                      <a:round/>
                      <a:headEnd type="none" w="med" len="med"/>
                      <a:tailEnd type="none" w="med" len="med"/>
                    </a:lnR>
                    <a:lnT>
                      <a:noFill/>
                    </a:lnT>
                    <a:lnB>
                      <a:noFill/>
                    </a:lnB>
                    <a:solidFill>
                      <a:schemeClr val="tx1"/>
                    </a:solidFill>
                  </a:tcPr>
                </a:tc>
                <a:tc>
                  <a:txBody>
                    <a:bodyPr/>
                    <a:lstStyle/>
                    <a:p>
                      <a:pPr algn="l" fontAlgn="base"/>
                      <a:r>
                        <a:rPr lang="en-US" sz="1800" b="0" i="0">
                          <a:solidFill>
                            <a:srgbClr val="FFFF00"/>
                          </a:solidFill>
                          <a:effectLst/>
                          <a:latin typeface="Consolas" panose="020B0609020204030204" pitchFamily="49" charset="0"/>
                        </a:rPr>
                        <a:t>def register(self, user, pw):</a:t>
                      </a:r>
                    </a:p>
                    <a:p>
                      <a:pPr algn="l" fontAlgn="base"/>
                      <a:r>
                        <a:rPr lang="en-US" sz="1800" b="0" i="0">
                          <a:solidFill>
                            <a:srgbClr val="FFFF00"/>
                          </a:solidFill>
                          <a:effectLst/>
                          <a:latin typeface="Consolas" panose="020B0609020204030204" pitchFamily="49" charset="0"/>
                        </a:rPr>
                        <a:t>  if self.isExist(user):</a:t>
                      </a:r>
                    </a:p>
                    <a:p>
                      <a:pPr algn="l" fontAlgn="base"/>
                      <a:r>
                        <a:rPr lang="en-US" sz="1800" b="0" i="0">
                          <a:solidFill>
                            <a:srgbClr val="FFFF00"/>
                          </a:solidFill>
                          <a:effectLst/>
                          <a:latin typeface="Consolas" panose="020B0609020204030204" pitchFamily="49" charset="0"/>
                        </a:rPr>
                        <a:t>    return False</a:t>
                      </a:r>
                    </a:p>
                    <a:p>
                      <a:pPr algn="l" fontAlgn="base"/>
                      <a:r>
                        <a:rPr lang="en-US" sz="1800" b="0" i="0">
                          <a:solidFill>
                            <a:srgbClr val="FFFF00"/>
                          </a:solidFill>
                          <a:effectLst/>
                          <a:latin typeface="Consolas" panose="020B0609020204030204" pitchFamily="49" charset="0"/>
                        </a:rPr>
                        <a:t>  self.users = '%s:%s;%s' %(user, pw, self.users)</a:t>
                      </a:r>
                    </a:p>
                    <a:p>
                      <a:pPr algn="l" fontAlgn="base"/>
                      <a:r>
                        <a:rPr lang="en-US" sz="1800" b="0" i="0">
                          <a:solidFill>
                            <a:srgbClr val="FFFF00"/>
                          </a:solidFill>
                          <a:effectLst/>
                          <a:latin typeface="Consolas" panose="020B0609020204030204" pitchFamily="49" charset="0"/>
                        </a:rPr>
                        <a:t>  return True</a:t>
                      </a:r>
                    </a:p>
                    <a:p>
                      <a:pPr algn="l" fontAlgn="base"/>
                      <a:r>
                        <a:rPr lang="en-US" sz="1800" b="0" i="0">
                          <a:solidFill>
                            <a:srgbClr val="FFFF00"/>
                          </a:solidFill>
                          <a:effectLst/>
                          <a:latin typeface="Consolas" panose="020B0609020204030204" pitchFamily="49" charset="0"/>
                        </a:rPr>
                        <a:t> </a:t>
                      </a:r>
                    </a:p>
                    <a:p>
                      <a:pPr algn="l" fontAlgn="base"/>
                      <a:r>
                        <a:rPr lang="en-US" sz="1800" b="0" i="0">
                          <a:solidFill>
                            <a:srgbClr val="FFFF00"/>
                          </a:solidFill>
                          <a:effectLst/>
                          <a:latin typeface="Consolas" panose="020B0609020204030204" pitchFamily="49" charset="0"/>
                        </a:rPr>
                        <a:t>def isExist(self, user):</a:t>
                      </a:r>
                    </a:p>
                    <a:p>
                      <a:pPr algn="l" fontAlgn="base"/>
                      <a:r>
                        <a:rPr lang="en-US" sz="1800" b="0" i="0">
                          <a:solidFill>
                            <a:srgbClr val="FFFF00"/>
                          </a:solidFill>
                          <a:effectLst/>
                          <a:latin typeface="Consolas" panose="020B0609020204030204" pitchFamily="49" charset="0"/>
                        </a:rPr>
                        <a:t>  names = [e.split(':')[0] for e in self.users.split(';')]</a:t>
                      </a:r>
                    </a:p>
                    <a:p>
                      <a:pPr algn="l" fontAlgn="base"/>
                      <a:r>
                        <a:rPr lang="en-US" sz="1800" b="0" i="0">
                          <a:solidFill>
                            <a:srgbClr val="FFFF00"/>
                          </a:solidFill>
                          <a:effectLst/>
                          <a:latin typeface="Consolas" panose="020B0609020204030204" pitchFamily="49" charset="0"/>
                        </a:rPr>
                        <a:t>  return user in names</a:t>
                      </a:r>
                    </a:p>
                    <a:p>
                      <a:pPr algn="l" fontAlgn="base"/>
                      <a:r>
                        <a:rPr lang="en-US" sz="1800" b="0" i="0">
                          <a:solidFill>
                            <a:srgbClr val="FFFF00"/>
                          </a:solidFill>
                          <a:effectLst/>
                          <a:latin typeface="Consolas" panose="020B0609020204030204" pitchFamily="49" charset="0"/>
                        </a:rPr>
                        <a:t> </a:t>
                      </a:r>
                    </a:p>
                    <a:p>
                      <a:pPr algn="l" fontAlgn="base"/>
                      <a:r>
                        <a:rPr lang="en-US" sz="1800" b="0" i="0">
                          <a:solidFill>
                            <a:srgbClr val="FFFF00"/>
                          </a:solidFill>
                          <a:effectLst/>
                          <a:latin typeface="Consolas" panose="020B0609020204030204" pitchFamily="49" charset="0"/>
                        </a:rPr>
                        <a:t>def login(self, user, pw):</a:t>
                      </a:r>
                    </a:p>
                    <a:p>
                      <a:pPr algn="l" fontAlgn="base"/>
                      <a:r>
                        <a:rPr lang="en-US" sz="1800" b="0" i="0">
                          <a:solidFill>
                            <a:srgbClr val="FFFF00"/>
                          </a:solidFill>
                          <a:effectLst/>
                          <a:latin typeface="Consolas" panose="020B0609020204030204" pitchFamily="49" charset="0"/>
                        </a:rPr>
                        <a:t>  return ('%s:%s' %(user,pw)) in self.users.split(';')</a:t>
                      </a:r>
                    </a:p>
                  </a:txBody>
                  <a:tcPr marL="0" marR="0" marT="0" marB="0" anchor="ctr">
                    <a:lnL w="6350" cap="flat" cmpd="sng" algn="ctr">
                      <a:solidFill>
                        <a:srgbClr val="CCCCCC"/>
                      </a:solidFill>
                      <a:prstDash val="solid"/>
                      <a:round/>
                      <a:headEnd type="none" w="med" len="med"/>
                      <a:tailEnd type="none" w="med" len="med"/>
                    </a:lnL>
                    <a:lnR>
                      <a:noFill/>
                    </a:lnR>
                    <a:lnT>
                      <a:noFill/>
                    </a:lnT>
                    <a:lnB>
                      <a:noFill/>
                    </a:lnB>
                    <a:solidFill>
                      <a:schemeClr val="tx1"/>
                    </a:solidFill>
                  </a:tcPr>
                </a:tc>
                <a:extLst>
                  <a:ext uri="{0D108BD9-81ED-4DB2-BD59-A6C34878D82A}">
                    <a16:rowId xmlns:a16="http://schemas.microsoft.com/office/drawing/2014/main" val="1286269470"/>
                  </a:ext>
                </a:extLst>
              </a:tr>
            </a:tbl>
          </a:graphicData>
        </a:graphic>
      </p:graphicFrame>
      <p:pic>
        <p:nvPicPr>
          <p:cNvPr id="3" name="Picture 2">
            <a:extLst>
              <a:ext uri="{FF2B5EF4-FFF2-40B4-BE49-F238E27FC236}">
                <a16:creationId xmlns:a16="http://schemas.microsoft.com/office/drawing/2014/main" id="{0E6DD3C2-6548-BD78-729F-4F31140E7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7783" y="2265043"/>
            <a:ext cx="2607046" cy="292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70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E77241-8D00-386B-9735-7734E90D95C3}"/>
              </a:ext>
            </a:extLst>
          </p:cNvPr>
          <p:cNvSpPr>
            <a:spLocks noGrp="1"/>
          </p:cNvSpPr>
          <p:nvPr>
            <p:ph type="title"/>
          </p:nvPr>
        </p:nvSpPr>
        <p:spPr/>
        <p:txBody>
          <a:bodyPr/>
          <a:lstStyle/>
          <a:p>
            <a:pPr algn="l"/>
            <a:r>
              <a:rPr lang="en-US"/>
              <a:t>Digital Certificates</a:t>
            </a:r>
          </a:p>
        </p:txBody>
      </p:sp>
    </p:spTree>
    <p:extLst>
      <p:ext uri="{BB962C8B-B14F-4D97-AF65-F5344CB8AC3E}">
        <p14:creationId xmlns:p14="http://schemas.microsoft.com/office/powerpoint/2010/main" val="685544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sz="4000" b="0"/>
              <a:t>Need for certified public keys</a:t>
            </a: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latin typeface="Arial" panose="020B0604020202020204" pitchFamily="34" charset="0"/>
                <a:cs typeface="Arial" panose="020B0604020202020204" pitchFamily="34" charset="0"/>
              </a:rPr>
              <a:t>Security: 8- </a:t>
            </a:r>
            <a:fld id="{C4204591-24BD-A542-B9D5-F8D8A88D2FEE}" type="slidenum">
              <a:rPr lang="en-US" sz="1050" smtClean="0">
                <a:latin typeface="Arial" panose="020B0604020202020204" pitchFamily="34" charset="0"/>
                <a:cs typeface="Arial" panose="020B0604020202020204" pitchFamily="34" charset="0"/>
              </a:rPr>
              <a:pPr/>
              <a:t>46</a:t>
            </a:fld>
            <a:endParaRPr lang="en-US" sz="1050">
              <a:latin typeface="Arial" panose="020B0604020202020204" pitchFamily="34" charset="0"/>
              <a:cs typeface="Arial" panose="020B0604020202020204" pitchFamily="34" charset="0"/>
            </a:endParaRPr>
          </a:p>
        </p:txBody>
      </p:sp>
      <p:sp>
        <p:nvSpPr>
          <p:cNvPr id="107" name="Rectangle 3">
            <a:extLst>
              <a:ext uri="{FF2B5EF4-FFF2-40B4-BE49-F238E27FC236}">
                <a16:creationId xmlns:a16="http://schemas.microsoft.com/office/drawing/2014/main" id="{C2AED11F-995A-084B-92BE-14113A55714D}"/>
              </a:ext>
            </a:extLst>
          </p:cNvPr>
          <p:cNvSpPr txBox="1">
            <a:spLocks noChangeArrowheads="1"/>
          </p:cNvSpPr>
          <p:nvPr/>
        </p:nvSpPr>
        <p:spPr>
          <a:xfrm>
            <a:off x="533400" y="1490663"/>
            <a:ext cx="7749209" cy="7537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buNone/>
            </a:pPr>
            <a:r>
              <a:rPr lang="en-US">
                <a:latin typeface="Arial" panose="020B0604020202020204" pitchFamily="34" charset="0"/>
                <a:cs typeface="Arial" panose="020B0604020202020204" pitchFamily="34" charset="0"/>
              </a:rPr>
              <a:t>Example: Trudy plays pizza prank on Bob</a:t>
            </a:r>
          </a:p>
          <a:p>
            <a:pPr lvl="1"/>
            <a:endParaRPr lang="en-US" sz="2000">
              <a:latin typeface="Arial" panose="020B0604020202020204" pitchFamily="34" charset="0"/>
              <a:cs typeface="Arial" panose="020B0604020202020204" pitchFamily="34" charset="0"/>
            </a:endParaRPr>
          </a:p>
        </p:txBody>
      </p:sp>
      <p:pic>
        <p:nvPicPr>
          <p:cNvPr id="20482" name="Picture 2" descr="Delivery Pepperoni Pizza | Taste Test | Serious Eats">
            <a:extLst>
              <a:ext uri="{FF2B5EF4-FFF2-40B4-BE49-F238E27FC236}">
                <a16:creationId xmlns:a16="http://schemas.microsoft.com/office/drawing/2014/main" id="{9DE292BF-82C0-674B-895E-5211D05BB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6306" y="1994381"/>
            <a:ext cx="3712524" cy="3638274"/>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3">
            <a:extLst>
              <a:ext uri="{FF2B5EF4-FFF2-40B4-BE49-F238E27FC236}">
                <a16:creationId xmlns:a16="http://schemas.microsoft.com/office/drawing/2014/main" id="{19B001DB-C120-F941-A274-01407236A44C}"/>
              </a:ext>
            </a:extLst>
          </p:cNvPr>
          <p:cNvSpPr txBox="1">
            <a:spLocks noChangeArrowheads="1"/>
          </p:cNvSpPr>
          <p:nvPr/>
        </p:nvSpPr>
        <p:spPr>
          <a:xfrm>
            <a:off x="511241" y="2034556"/>
            <a:ext cx="7749209" cy="43421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6125" lvl="1" indent="-288925"/>
            <a:r>
              <a:rPr lang="en-US">
                <a:latin typeface="Arial" panose="020B0604020202020204" pitchFamily="34" charset="0"/>
                <a:cs typeface="Arial" panose="020B0604020202020204" pitchFamily="34" charset="0"/>
              </a:rPr>
              <a:t>Trudy creates e-mail order: </a:t>
            </a:r>
            <a:br>
              <a:rPr lang="en-US">
                <a:latin typeface="Arial" panose="020B0604020202020204" pitchFamily="34" charset="0"/>
                <a:cs typeface="Arial" panose="020B0604020202020204" pitchFamily="34" charset="0"/>
              </a:rPr>
            </a:br>
            <a:r>
              <a:rPr lang="en-US" i="1">
                <a:latin typeface="Arial" panose="020B0604020202020204" pitchFamily="34" charset="0"/>
                <a:cs typeface="Arial" panose="020B0604020202020204" pitchFamily="34" charset="0"/>
              </a:rPr>
              <a:t>Dear Pizza Store, Please deliver to me four pepperoni pizzas. Thank you, Bob</a:t>
            </a:r>
          </a:p>
          <a:p>
            <a:pPr lvl="1"/>
            <a:r>
              <a:rPr lang="en-US">
                <a:latin typeface="Arial" panose="020B0604020202020204" pitchFamily="34" charset="0"/>
                <a:cs typeface="Arial" panose="020B0604020202020204" pitchFamily="34" charset="0"/>
              </a:rPr>
              <a:t>Trudy signs order with her private key </a:t>
            </a:r>
          </a:p>
          <a:p>
            <a:pPr lvl="1"/>
            <a:r>
              <a:rPr lang="en-US">
                <a:latin typeface="Arial" panose="020B0604020202020204" pitchFamily="34" charset="0"/>
                <a:cs typeface="Arial" panose="020B0604020202020204" pitchFamily="34" charset="0"/>
              </a:rPr>
              <a:t>Trudy sends order to Pizza Store</a:t>
            </a:r>
          </a:p>
          <a:p>
            <a:pPr lvl="1"/>
            <a:r>
              <a:rPr lang="en-US">
                <a:latin typeface="Arial" panose="020B0604020202020204" pitchFamily="34" charset="0"/>
                <a:cs typeface="Arial" panose="020B0604020202020204" pitchFamily="34" charset="0"/>
              </a:rPr>
              <a:t>Trudy sends to Pizza Store her public key, but says it</a:t>
            </a:r>
            <a:r>
              <a:rPr lang="en-US" altLang="ja-JP">
                <a:latin typeface="Arial" panose="020B0604020202020204" pitchFamily="34" charset="0"/>
                <a:cs typeface="Arial" panose="020B0604020202020204" pitchFamily="34" charset="0"/>
              </a:rPr>
              <a:t>’s Bob’s public key</a:t>
            </a:r>
          </a:p>
          <a:p>
            <a:pPr lvl="1"/>
            <a:r>
              <a:rPr lang="en-US">
                <a:latin typeface="Arial" panose="020B0604020202020204" pitchFamily="34" charset="0"/>
                <a:cs typeface="Arial" panose="020B0604020202020204" pitchFamily="34" charset="0"/>
              </a:rPr>
              <a:t>Pizza Store verifies signature; then delivers four pepperoni pizzas to Bob</a:t>
            </a:r>
          </a:p>
          <a:p>
            <a:pPr lvl="1"/>
            <a:r>
              <a:rPr lang="en-US">
                <a:latin typeface="Arial" panose="020B0604020202020204" pitchFamily="34" charset="0"/>
                <a:cs typeface="Arial" panose="020B0604020202020204" pitchFamily="34" charset="0"/>
              </a:rPr>
              <a:t>Bob doesn’</a:t>
            </a:r>
            <a:r>
              <a:rPr lang="en-US" altLang="ja-JP">
                <a:latin typeface="Arial" panose="020B0604020202020204" pitchFamily="34" charset="0"/>
                <a:cs typeface="Arial" panose="020B0604020202020204" pitchFamily="34" charset="0"/>
              </a:rPr>
              <a:t>t even like pepperoni </a:t>
            </a:r>
            <a:r>
              <a:rPr lang="en-US" altLang="ja-JP">
                <a:latin typeface="Arial" panose="020B0604020202020204" pitchFamily="34" charset="0"/>
                <a:cs typeface="Arial" panose="020B0604020202020204" pitchFamily="34" charset="0"/>
                <a:sym typeface="Wingdings" panose="05000000000000000000" pitchFamily="2" charset="2"/>
              </a:rPr>
              <a:t></a:t>
            </a:r>
            <a:endParaRPr lang="en-US" altLang="ja-JP">
              <a:latin typeface="Arial" panose="020B0604020202020204" pitchFamily="34" charset="0"/>
              <a:cs typeface="Arial" panose="020B0604020202020204" pitchFamily="34" charset="0"/>
            </a:endParaRPr>
          </a:p>
          <a:p>
            <a:pPr lvl="1"/>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2922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15F4-8545-0C3A-EDE8-127E79D238EC}"/>
              </a:ext>
            </a:extLst>
          </p:cNvPr>
          <p:cNvSpPr>
            <a:spLocks noGrp="1"/>
          </p:cNvSpPr>
          <p:nvPr>
            <p:ph type="title"/>
          </p:nvPr>
        </p:nvSpPr>
        <p:spPr/>
        <p:txBody>
          <a:bodyPr/>
          <a:lstStyle/>
          <a:p>
            <a:r>
              <a:rPr lang="en-US"/>
              <a:t>Digital certificates</a:t>
            </a:r>
          </a:p>
        </p:txBody>
      </p:sp>
      <p:sp>
        <p:nvSpPr>
          <p:cNvPr id="4" name="Text Placeholder 3">
            <a:extLst>
              <a:ext uri="{FF2B5EF4-FFF2-40B4-BE49-F238E27FC236}">
                <a16:creationId xmlns:a16="http://schemas.microsoft.com/office/drawing/2014/main" id="{9B8C67C3-F476-8FC5-FBD5-929C1C1874EB}"/>
              </a:ext>
            </a:extLst>
          </p:cNvPr>
          <p:cNvSpPr>
            <a:spLocks noGrp="1"/>
          </p:cNvSpPr>
          <p:nvPr>
            <p:ph type="body" sz="quarter" idx="10"/>
          </p:nvPr>
        </p:nvSpPr>
        <p:spPr>
          <a:xfrm>
            <a:off x="2699347" y="5620913"/>
            <a:ext cx="8001000" cy="525462"/>
          </a:xfrm>
        </p:spPr>
        <p:txBody>
          <a:bodyPr/>
          <a:lstStyle/>
          <a:p>
            <a:r>
              <a:rPr lang="en-US"/>
              <a:t>Practice (on Windows) run</a:t>
            </a:r>
            <a:r>
              <a:rPr lang="en-US">
                <a:latin typeface="Intel Clear Light" panose="020B0404020203020204" pitchFamily="34" charset="0"/>
                <a:ea typeface="Intel Clear Light" panose="020B0404020203020204" pitchFamily="34" charset="0"/>
                <a:cs typeface="Intel Clear Light" panose="020B0404020203020204" pitchFamily="34" charset="0"/>
              </a:rPr>
              <a:t>→ </a:t>
            </a:r>
            <a:r>
              <a:rPr lang="en-US"/>
              <a:t>certmgr.msc</a:t>
            </a:r>
          </a:p>
        </p:txBody>
      </p:sp>
      <p:sp>
        <p:nvSpPr>
          <p:cNvPr id="5" name="Rectangle 2">
            <a:extLst>
              <a:ext uri="{FF2B5EF4-FFF2-40B4-BE49-F238E27FC236}">
                <a16:creationId xmlns:a16="http://schemas.microsoft.com/office/drawing/2014/main" id="{7C130ABB-1FF4-0100-EE65-E48674250AB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CF637EFA-7949-77C1-5AE3-566D7BFF7AA3}"/>
              </a:ext>
            </a:extLst>
          </p:cNvPr>
          <p:cNvGraphicFramePr>
            <a:graphicFrameLocks noChangeAspect="1"/>
          </p:cNvGraphicFramePr>
          <p:nvPr/>
        </p:nvGraphicFramePr>
        <p:xfrm>
          <a:off x="6864350" y="1421516"/>
          <a:ext cx="4870450" cy="3638550"/>
        </p:xfrm>
        <a:graphic>
          <a:graphicData uri="http://schemas.openxmlformats.org/presentationml/2006/ole">
            <mc:AlternateContent xmlns:mc="http://schemas.openxmlformats.org/markup-compatibility/2006">
              <mc:Choice xmlns:v="urn:schemas-microsoft-com:vml" Requires="v">
                <p:oleObj spid="_x0000_s101377" name="Picture" r:id="rId3" imgW="3200400" imgH="2400300" progId="Word.Picture.8">
                  <p:embed/>
                </p:oleObj>
              </mc:Choice>
              <mc:Fallback>
                <p:oleObj name="Picture" r:id="rId3" imgW="3200400" imgH="2400300" progId="Word.Picture.8">
                  <p:embed/>
                  <p:pic>
                    <p:nvPicPr>
                      <p:cNvPr id="6" name="Object 5">
                        <a:extLst>
                          <a:ext uri="{FF2B5EF4-FFF2-40B4-BE49-F238E27FC236}">
                            <a16:creationId xmlns:a16="http://schemas.microsoft.com/office/drawing/2014/main" id="{CF637EFA-7949-77C1-5AE3-566D7BFF7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350" y="1421516"/>
                        <a:ext cx="4870450" cy="363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3">
            <a:extLst>
              <a:ext uri="{FF2B5EF4-FFF2-40B4-BE49-F238E27FC236}">
                <a16:creationId xmlns:a16="http://schemas.microsoft.com/office/drawing/2014/main" id="{CB86EA6A-CBDB-0F87-205A-9D07A76CDABE}"/>
              </a:ext>
            </a:extLst>
          </p:cNvPr>
          <p:cNvSpPr>
            <a:spLocks noChangeArrowheads="1"/>
          </p:cNvSpPr>
          <p:nvPr/>
        </p:nvSpPr>
        <p:spPr bwMode="auto">
          <a:xfrm>
            <a:off x="6927850" y="5102101"/>
            <a:ext cx="314861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en-US" sz="1100" b="0" i="0" u="none" strike="noStrike" cap="none" normalizeH="0" baseline="0">
                <a:ln>
                  <a:noFill/>
                </a:ln>
                <a:solidFill>
                  <a:schemeClr val="tx1"/>
                </a:solidFill>
                <a:effectLst/>
                <a:latin typeface="Garamond" panose="02020404030301010803" pitchFamily="18" charset="0"/>
                <a:ea typeface="Times New Roman" panose="02020603050405020304" pitchFamily="18" charset="0"/>
                <a:cs typeface="Times New Roman" panose="02020603050405020304" pitchFamily="18" charset="0"/>
              </a:rPr>
              <a:t>Lanţ de certificare într-un model de încredere ierarhic </a:t>
            </a:r>
            <a:endParaRPr kumimoji="0" lang="ro-RO" altLang="en-US" sz="3200" b="0" i="0" u="none" strike="noStrike" cap="none" normalizeH="0" baseline="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1EECEA6E-3F32-8223-9ED2-FDA0A924B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873" y="1614230"/>
            <a:ext cx="33655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E611641-619F-9424-1858-1CBAA333DC2D}"/>
              </a:ext>
            </a:extLst>
          </p:cNvPr>
          <p:cNvSpPr txBox="1"/>
          <p:nvPr/>
        </p:nvSpPr>
        <p:spPr>
          <a:xfrm>
            <a:off x="565673" y="1214120"/>
            <a:ext cx="3581400" cy="400110"/>
          </a:xfrm>
          <a:prstGeom prst="rect">
            <a:avLst/>
          </a:prstGeom>
          <a:noFill/>
        </p:spPr>
        <p:txBody>
          <a:bodyPr wrap="square">
            <a:spAutoFit/>
          </a:bodyPr>
          <a:lstStyle/>
          <a:p>
            <a:pPr marL="0" marR="0" algn="ctr">
              <a:spcBef>
                <a:spcPts val="600"/>
              </a:spcBef>
              <a:spcAft>
                <a:spcPts val="600"/>
              </a:spcAft>
            </a:pPr>
            <a:r>
              <a:rPr lang="en-US" sz="2000">
                <a:solidFill>
                  <a:schemeClr val="accent1"/>
                </a:solidFill>
                <a:latin typeface="Arial" panose="020B0604020202020204" pitchFamily="34" charset="0"/>
                <a:cs typeface="Arial" panose="020B0604020202020204" pitchFamily="34" charset="0"/>
              </a:rPr>
              <a:t>X509.v3 format</a:t>
            </a:r>
          </a:p>
        </p:txBody>
      </p:sp>
    </p:spTree>
    <p:extLst>
      <p:ext uri="{BB962C8B-B14F-4D97-AF65-F5344CB8AC3E}">
        <p14:creationId xmlns:p14="http://schemas.microsoft.com/office/powerpoint/2010/main" val="462466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47BCCA65-D3DD-5C3E-E5BC-34703EB90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510" y="3458828"/>
            <a:ext cx="6123372" cy="221220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sp>
        <p:nvSpPr>
          <p:cNvPr id="2" name="Title 1">
            <a:extLst>
              <a:ext uri="{FF2B5EF4-FFF2-40B4-BE49-F238E27FC236}">
                <a16:creationId xmlns:a16="http://schemas.microsoft.com/office/drawing/2014/main" id="{282D643D-273E-8615-5CF4-F8B8DB1160E3}"/>
              </a:ext>
            </a:extLst>
          </p:cNvPr>
          <p:cNvSpPr>
            <a:spLocks noGrp="1"/>
          </p:cNvSpPr>
          <p:nvPr>
            <p:ph type="title"/>
          </p:nvPr>
        </p:nvSpPr>
        <p:spPr/>
        <p:txBody>
          <a:bodyPr/>
          <a:lstStyle/>
          <a:p>
            <a:r>
              <a:rPr lang="en-US"/>
              <a:t>Digital Certificates Validation</a:t>
            </a:r>
          </a:p>
        </p:txBody>
      </p:sp>
      <p:sp>
        <p:nvSpPr>
          <p:cNvPr id="5" name="Rectangle 2">
            <a:extLst>
              <a:ext uri="{FF2B5EF4-FFF2-40B4-BE49-F238E27FC236}">
                <a16:creationId xmlns:a16="http://schemas.microsoft.com/office/drawing/2014/main" id="{BF84F54F-7046-FA73-7BF8-130D76330D5F}"/>
              </a:ext>
            </a:extLst>
          </p:cNvPr>
          <p:cNvSpPr>
            <a:spLocks noChangeArrowheads="1"/>
          </p:cNvSpPr>
          <p:nvPr/>
        </p:nvSpPr>
        <p:spPr bwMode="auto">
          <a:xfrm>
            <a:off x="381000" y="11929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
            <a:extLst>
              <a:ext uri="{FF2B5EF4-FFF2-40B4-BE49-F238E27FC236}">
                <a16:creationId xmlns:a16="http://schemas.microsoft.com/office/drawing/2014/main" id="{905F613F-F1ED-4B04-5C16-622491D06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93" y="2066570"/>
            <a:ext cx="5112747" cy="2014112"/>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914485BE-C035-FC64-E2A3-7DF3CB15E4C0}"/>
              </a:ext>
            </a:extLst>
          </p:cNvPr>
          <p:cNvSpPr txBox="1">
            <a:spLocks/>
          </p:cNvSpPr>
          <p:nvPr/>
        </p:nvSpPr>
        <p:spPr>
          <a:xfrm>
            <a:off x="7111286" y="3042374"/>
            <a:ext cx="5080714" cy="5254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32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t>When the certificate is expired</a:t>
            </a:r>
          </a:p>
        </p:txBody>
      </p:sp>
      <p:sp>
        <p:nvSpPr>
          <p:cNvPr id="4" name="Text Placeholder 3">
            <a:extLst>
              <a:ext uri="{FF2B5EF4-FFF2-40B4-BE49-F238E27FC236}">
                <a16:creationId xmlns:a16="http://schemas.microsoft.com/office/drawing/2014/main" id="{BF227D23-07F2-2B58-73A2-56B7EEF6548A}"/>
              </a:ext>
            </a:extLst>
          </p:cNvPr>
          <p:cNvSpPr>
            <a:spLocks noGrp="1"/>
          </p:cNvSpPr>
          <p:nvPr>
            <p:ph type="body" sz="quarter" idx="10"/>
          </p:nvPr>
        </p:nvSpPr>
        <p:spPr>
          <a:xfrm>
            <a:off x="861415" y="1529609"/>
            <a:ext cx="5146343" cy="525462"/>
          </a:xfrm>
        </p:spPr>
        <p:txBody>
          <a:bodyPr/>
          <a:lstStyle/>
          <a:p>
            <a:r>
              <a:rPr lang="en-US" sz="2400"/>
              <a:t>When the certificate is valid</a:t>
            </a:r>
          </a:p>
        </p:txBody>
      </p:sp>
    </p:spTree>
    <p:extLst>
      <p:ext uri="{BB962C8B-B14F-4D97-AF65-F5344CB8AC3E}">
        <p14:creationId xmlns:p14="http://schemas.microsoft.com/office/powerpoint/2010/main" val="3042669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0ECC0-A46C-9FB1-AB0B-4BD02FA1D247}"/>
              </a:ext>
            </a:extLst>
          </p:cNvPr>
          <p:cNvSpPr>
            <a:spLocks noGrp="1"/>
          </p:cNvSpPr>
          <p:nvPr>
            <p:ph type="title"/>
          </p:nvPr>
        </p:nvSpPr>
        <p:spPr/>
        <p:txBody>
          <a:bodyPr/>
          <a:lstStyle/>
          <a:p>
            <a:r>
              <a:rPr lang="en-US"/>
              <a:t>Digital Certificates at Global Scale</a:t>
            </a:r>
          </a:p>
        </p:txBody>
      </p:sp>
      <p:sp>
        <p:nvSpPr>
          <p:cNvPr id="4" name="Text Placeholder 3">
            <a:extLst>
              <a:ext uri="{FF2B5EF4-FFF2-40B4-BE49-F238E27FC236}">
                <a16:creationId xmlns:a16="http://schemas.microsoft.com/office/drawing/2014/main" id="{5AE1119E-4CF0-AA77-8535-5F9E709D3148}"/>
              </a:ext>
            </a:extLst>
          </p:cNvPr>
          <p:cNvSpPr>
            <a:spLocks noGrp="1"/>
          </p:cNvSpPr>
          <p:nvPr>
            <p:ph type="body" sz="quarter" idx="10"/>
          </p:nvPr>
        </p:nvSpPr>
        <p:spPr/>
        <p:txBody>
          <a:bodyPr/>
          <a:lstStyle/>
          <a:p>
            <a:r>
              <a:rPr lang="en-US"/>
              <a:t>Certification between organizations and companies</a:t>
            </a:r>
          </a:p>
        </p:txBody>
      </p:sp>
      <p:sp>
        <p:nvSpPr>
          <p:cNvPr id="5" name="Rectangle 2">
            <a:extLst>
              <a:ext uri="{FF2B5EF4-FFF2-40B4-BE49-F238E27FC236}">
                <a16:creationId xmlns:a16="http://schemas.microsoft.com/office/drawing/2014/main" id="{0876B95B-3302-2937-B589-FB3D4D2F4DE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
            <a:extLst>
              <a:ext uri="{FF2B5EF4-FFF2-40B4-BE49-F238E27FC236}">
                <a16:creationId xmlns:a16="http://schemas.microsoft.com/office/drawing/2014/main" id="{B32DD0D2-79F5-CD72-0BD4-CF3CECF1B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50" y="2563361"/>
            <a:ext cx="4197350" cy="2800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BF65A82E-EF71-EBD8-6419-3F9B268018AF}"/>
              </a:ext>
            </a:extLst>
          </p:cNvPr>
          <p:cNvSpPr>
            <a:spLocks noChangeArrowheads="1"/>
          </p:cNvSpPr>
          <p:nvPr/>
        </p:nvSpPr>
        <p:spPr bwMode="auto">
          <a:xfrm>
            <a:off x="381000" y="5363711"/>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ro-RO" altLang="en-US" sz="2000" bmk="_Toc82773048">
                <a:solidFill>
                  <a:schemeClr val="accent1"/>
                </a:solidFill>
                <a:latin typeface="Arial" panose="020B0604020202020204" pitchFamily="34" charset="0"/>
                <a:cs typeface="Arial" panose="020B0604020202020204" pitchFamily="34" charset="0"/>
              </a:rPr>
              <a:t>Cross-certifica</a:t>
            </a:r>
            <a:r>
              <a:rPr lang="en-US" altLang="en-US" sz="2000" bmk="_Toc82773048">
                <a:solidFill>
                  <a:schemeClr val="accent1"/>
                </a:solidFill>
                <a:latin typeface="Arial" panose="020B0604020202020204" pitchFamily="34" charset="0"/>
                <a:cs typeface="Arial" panose="020B0604020202020204" pitchFamily="34" charset="0"/>
              </a:rPr>
              <a:t>tion between </a:t>
            </a:r>
            <a:r>
              <a:rPr lang="ro-RO" altLang="en-US" sz="2000" bmk="_Toc82773048">
                <a:solidFill>
                  <a:schemeClr val="accent1"/>
                </a:solidFill>
                <a:latin typeface="Arial" panose="020B0604020202020204" pitchFamily="34" charset="0"/>
                <a:cs typeface="Arial" panose="020B0604020202020204" pitchFamily="34" charset="0"/>
              </a:rPr>
              <a:t>PKI</a:t>
            </a:r>
            <a:r>
              <a:rPr lang="en-US" altLang="en-US" sz="2000" bmk="_Toc82773048">
                <a:solidFill>
                  <a:schemeClr val="accent1"/>
                </a:solidFill>
                <a:latin typeface="Arial" panose="020B0604020202020204" pitchFamily="34" charset="0"/>
                <a:cs typeface="Arial" panose="020B0604020202020204" pitchFamily="34" charset="0"/>
              </a:rPr>
              <a:t> domains</a:t>
            </a:r>
            <a:endParaRPr lang="ro-RO" altLang="en-US" sz="2000" bmk="_Toc82773052">
              <a:solidFill>
                <a:schemeClr val="accent1"/>
              </a:solidFill>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FBEE73EE-2F0E-8E75-990E-5EEC583B54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0" name="Picture 4">
            <a:extLst>
              <a:ext uri="{FF2B5EF4-FFF2-40B4-BE49-F238E27FC236}">
                <a16:creationId xmlns:a16="http://schemas.microsoft.com/office/drawing/2014/main" id="{04E12451-C32E-1365-B7A9-832DA7CAD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78075"/>
            <a:ext cx="4210050" cy="29273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D1FC5FAD-1E19-5E63-FF70-F7043A83AC41}"/>
              </a:ext>
            </a:extLst>
          </p:cNvPr>
          <p:cNvSpPr>
            <a:spLocks noChangeArrowheads="1"/>
          </p:cNvSpPr>
          <p:nvPr/>
        </p:nvSpPr>
        <p:spPr bwMode="auto">
          <a:xfrm>
            <a:off x="7323772" y="5309321"/>
            <a:ext cx="17545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ro-RO" altLang="en-US" sz="2000" bmk="_Toc82773052">
                <a:solidFill>
                  <a:schemeClr val="accent1"/>
                </a:solidFill>
                <a:latin typeface="Arial" panose="020B0604020202020204" pitchFamily="34" charset="0"/>
                <a:cs typeface="Arial" panose="020B0604020202020204" pitchFamily="34" charset="0"/>
              </a:rPr>
              <a:t>Bridge CA</a:t>
            </a:r>
            <a:endParaRPr lang="ro-RO" altLang="en-US" sz="200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042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7B55-9394-42FF-1E3D-9270F2063A76}"/>
              </a:ext>
            </a:extLst>
          </p:cNvPr>
          <p:cNvSpPr>
            <a:spLocks noGrp="1"/>
          </p:cNvSpPr>
          <p:nvPr>
            <p:ph type="title"/>
          </p:nvPr>
        </p:nvSpPr>
        <p:spPr/>
        <p:txBody>
          <a:bodyPr anchor="ctr">
            <a:normAutofit/>
          </a:bodyPr>
          <a:lstStyle/>
          <a:p>
            <a:r>
              <a:rPr lang="en-US" sz="4000"/>
              <a:t>Introduction to Cybersecurity</a:t>
            </a:r>
          </a:p>
        </p:txBody>
      </p:sp>
      <p:sp>
        <p:nvSpPr>
          <p:cNvPr id="3" name="TextBox 2">
            <a:extLst>
              <a:ext uri="{FF2B5EF4-FFF2-40B4-BE49-F238E27FC236}">
                <a16:creationId xmlns:a16="http://schemas.microsoft.com/office/drawing/2014/main" id="{CA2DD95E-4E1A-A69C-D417-46E376F2F26F}"/>
              </a:ext>
            </a:extLst>
          </p:cNvPr>
          <p:cNvSpPr txBox="1"/>
          <p:nvPr/>
        </p:nvSpPr>
        <p:spPr>
          <a:xfrm>
            <a:off x="8406581" y="1554251"/>
            <a:ext cx="1169551" cy="4400515"/>
          </a:xfrm>
          <a:prstGeom prst="rect">
            <a:avLst/>
          </a:prstGeom>
          <a:solidFill>
            <a:schemeClr val="accent1">
              <a:lumMod val="20000"/>
              <a:lumOff val="80000"/>
            </a:schemeClr>
          </a:solidFill>
          <a:ln>
            <a:solidFill>
              <a:schemeClr val="accent2"/>
            </a:solidFill>
          </a:ln>
        </p:spPr>
        <p:txBody>
          <a:bodyPr vert="vert270" wrap="square" rtlCol="0">
            <a:spAutoFit/>
          </a:bodyPr>
          <a:lstStyle/>
          <a:p>
            <a:pPr algn="ctr"/>
            <a:r>
              <a:rPr lang="en-US" sz="3200"/>
              <a:t>Exemples  &amp; </a:t>
            </a:r>
          </a:p>
          <a:p>
            <a:pPr algn="ctr"/>
            <a:r>
              <a:rPr lang="en-US" sz="3200"/>
              <a:t>Case Studies</a:t>
            </a:r>
          </a:p>
        </p:txBody>
      </p:sp>
      <p:graphicFrame>
        <p:nvGraphicFramePr>
          <p:cNvPr id="6" name="Content Placeholder 2">
            <a:extLst>
              <a:ext uri="{FF2B5EF4-FFF2-40B4-BE49-F238E27FC236}">
                <a16:creationId xmlns:a16="http://schemas.microsoft.com/office/drawing/2014/main" id="{F5E428CE-2E05-6098-4DDC-7C174C675965}"/>
              </a:ext>
            </a:extLst>
          </p:cNvPr>
          <p:cNvGraphicFramePr>
            <a:graphicFrameLocks/>
          </p:cNvGraphicFramePr>
          <p:nvPr>
            <p:extLst>
              <p:ext uri="{D42A27DB-BD31-4B8C-83A1-F6EECF244321}">
                <p14:modId xmlns:p14="http://schemas.microsoft.com/office/powerpoint/2010/main" val="1722493569"/>
              </p:ext>
            </p:extLst>
          </p:nvPr>
        </p:nvGraphicFramePr>
        <p:xfrm>
          <a:off x="2654821" y="1554251"/>
          <a:ext cx="5751760" cy="4400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0718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3C2F-41FA-87C9-AB23-D5B7070A898B}"/>
              </a:ext>
            </a:extLst>
          </p:cNvPr>
          <p:cNvSpPr>
            <a:spLocks noGrp="1"/>
          </p:cNvSpPr>
          <p:nvPr>
            <p:ph type="title"/>
          </p:nvPr>
        </p:nvSpPr>
        <p:spPr/>
        <p:txBody>
          <a:bodyPr/>
          <a:lstStyle/>
          <a:p>
            <a:r>
              <a:rPr lang="en-US"/>
              <a:t>Practice:</a:t>
            </a:r>
          </a:p>
        </p:txBody>
      </p:sp>
      <p:sp>
        <p:nvSpPr>
          <p:cNvPr id="3" name="Content Placeholder 2">
            <a:extLst>
              <a:ext uri="{FF2B5EF4-FFF2-40B4-BE49-F238E27FC236}">
                <a16:creationId xmlns:a16="http://schemas.microsoft.com/office/drawing/2014/main" id="{03FEBA07-B1A1-7AE4-A87F-2B960A4420CF}"/>
              </a:ext>
            </a:extLst>
          </p:cNvPr>
          <p:cNvSpPr>
            <a:spLocks noGrp="1"/>
          </p:cNvSpPr>
          <p:nvPr>
            <p:ph idx="1"/>
          </p:nvPr>
        </p:nvSpPr>
        <p:spPr>
          <a:xfrm>
            <a:off x="381000" y="1314572"/>
            <a:ext cx="10972800" cy="3377708"/>
          </a:xfrm>
        </p:spPr>
        <p:txBody>
          <a:bodyPr>
            <a:normAutofit fontScale="77500" lnSpcReduction="20000"/>
          </a:bodyPr>
          <a:lstStyle/>
          <a:p>
            <a:r>
              <a:rPr lang="en-US"/>
              <a:t>Generate a (PUB, PRIV) key pair</a:t>
            </a:r>
          </a:p>
          <a:p>
            <a:endParaRPr lang="en-US"/>
          </a:p>
          <a:p>
            <a:endParaRPr lang="en-US"/>
          </a:p>
          <a:p>
            <a:r>
              <a:rPr lang="en-US"/>
              <a:t>Generale the digital certificate for the above PUB key using:</a:t>
            </a:r>
          </a:p>
          <a:p>
            <a:pPr lvl="1"/>
            <a:r>
              <a:rPr lang="en-US"/>
              <a:t>Valability = 365 days</a:t>
            </a:r>
          </a:p>
          <a:p>
            <a:pPr lvl="1"/>
            <a:r>
              <a:rPr lang="en-US"/>
              <a:t>Country = RO</a:t>
            </a:r>
          </a:p>
          <a:p>
            <a:pPr lvl="1"/>
            <a:r>
              <a:rPr lang="en-US"/>
              <a:t>State or Province Name = Prahova</a:t>
            </a:r>
          </a:p>
          <a:p>
            <a:pPr lvl="1"/>
            <a:r>
              <a:rPr lang="en-US"/>
              <a:t>Locality Name = Sinaia</a:t>
            </a:r>
          </a:p>
          <a:p>
            <a:pPr lvl="1"/>
            <a:r>
              <a:rPr lang="en-US"/>
              <a:t>Organization Name = InProTEd</a:t>
            </a:r>
          </a:p>
          <a:p>
            <a:pPr lvl="1"/>
            <a:r>
              <a:rPr lang="en-US"/>
              <a:t>Common Name = CA_YourTeamName</a:t>
            </a:r>
          </a:p>
          <a:p>
            <a:pPr lvl="1"/>
            <a:r>
              <a:rPr lang="en-US"/>
              <a:t>Email = </a:t>
            </a:r>
            <a:r>
              <a:rPr lang="en-US">
                <a:hlinkClick r:id="rId3"/>
              </a:rPr>
              <a:t>YourTeamName@inproted.org</a:t>
            </a:r>
            <a:endParaRPr lang="en-US"/>
          </a:p>
          <a:p>
            <a:pPr lvl="1"/>
            <a:endParaRPr lang="en-US"/>
          </a:p>
        </p:txBody>
      </p:sp>
      <p:sp>
        <p:nvSpPr>
          <p:cNvPr id="4" name="Text Placeholder 3">
            <a:extLst>
              <a:ext uri="{FF2B5EF4-FFF2-40B4-BE49-F238E27FC236}">
                <a16:creationId xmlns:a16="http://schemas.microsoft.com/office/drawing/2014/main" id="{1F601A75-1A39-A04F-42D9-A6A55A9CF6E9}"/>
              </a:ext>
            </a:extLst>
          </p:cNvPr>
          <p:cNvSpPr>
            <a:spLocks noGrp="1"/>
          </p:cNvSpPr>
          <p:nvPr>
            <p:ph type="body" sz="quarter" idx="10"/>
          </p:nvPr>
        </p:nvSpPr>
        <p:spPr>
          <a:xfrm>
            <a:off x="2209800" y="558874"/>
            <a:ext cx="10972800" cy="525462"/>
          </a:xfrm>
        </p:spPr>
        <p:txBody>
          <a:bodyPr/>
          <a:lstStyle/>
          <a:p>
            <a:r>
              <a:rPr lang="en-US"/>
              <a:t>Generate your own digital certificate</a:t>
            </a:r>
          </a:p>
        </p:txBody>
      </p:sp>
      <p:sp>
        <p:nvSpPr>
          <p:cNvPr id="5" name="TextBox 4">
            <a:extLst>
              <a:ext uri="{FF2B5EF4-FFF2-40B4-BE49-F238E27FC236}">
                <a16:creationId xmlns:a16="http://schemas.microsoft.com/office/drawing/2014/main" id="{6CA4F7C5-DD9C-65D6-70EE-568A4070C6CB}"/>
              </a:ext>
            </a:extLst>
          </p:cNvPr>
          <p:cNvSpPr txBox="1"/>
          <p:nvPr/>
        </p:nvSpPr>
        <p:spPr>
          <a:xfrm>
            <a:off x="642026" y="4692280"/>
            <a:ext cx="11168974" cy="1077218"/>
          </a:xfrm>
          <a:prstGeom prst="rect">
            <a:avLst/>
          </a:prstGeom>
          <a:solidFill>
            <a:schemeClr val="tx1"/>
          </a:solidFill>
        </p:spPr>
        <p:txBody>
          <a:bodyPr wrap="square" rtlCol="0">
            <a:spAutoFit/>
          </a:bodyPr>
          <a:lstStyle/>
          <a:p>
            <a:r>
              <a:rPr lang="en-US" sz="1600">
                <a:solidFill>
                  <a:srgbClr val="FFFF00"/>
                </a:solidFill>
                <a:latin typeface="Courier New" panose="02070309020205020404" pitchFamily="49" charset="0"/>
                <a:cs typeface="Courier New" panose="02070309020205020404" pitchFamily="49" charset="0"/>
              </a:rPr>
              <a:t>$ openssl req –key domain.key –new -out mycertificate.csr</a:t>
            </a:r>
          </a:p>
          <a:p>
            <a:r>
              <a:rPr lang="en-US" sz="1600">
                <a:solidFill>
                  <a:srgbClr val="FFFF00"/>
                </a:solidFill>
                <a:latin typeface="Courier New" panose="02070309020205020404" pitchFamily="49" charset="0"/>
                <a:cs typeface="Courier New" panose="02070309020205020404" pitchFamily="49" charset="0"/>
              </a:rPr>
              <a:t>$ openssl x509 -signkey domain.key -in domain.csr -req -days 365 -out domain.crt</a:t>
            </a:r>
          </a:p>
          <a:p>
            <a:r>
              <a:rPr lang="en-US" sz="1600">
                <a:solidFill>
                  <a:srgbClr val="FFFF00"/>
                </a:solidFill>
                <a:latin typeface="Courier New" panose="02070309020205020404" pitchFamily="49" charset="0"/>
                <a:cs typeface="Courier New" panose="02070309020205020404" pitchFamily="49" charset="0"/>
              </a:rPr>
              <a:t> </a:t>
            </a:r>
          </a:p>
          <a:p>
            <a:r>
              <a:rPr lang="en-US" sz="1600">
                <a:solidFill>
                  <a:srgbClr val="FFFF00"/>
                </a:solidFill>
                <a:latin typeface="Courier New" panose="02070309020205020404" pitchFamily="49" charset="0"/>
                <a:cs typeface="Courier New" panose="02070309020205020404" pitchFamily="49" charset="0"/>
              </a:rPr>
              <a:t>$ openssl req -newkey rsa:2048 -keyout domain.key -x509 -days 365 -out mycertificate.crt</a:t>
            </a:r>
          </a:p>
        </p:txBody>
      </p:sp>
      <p:sp>
        <p:nvSpPr>
          <p:cNvPr id="7" name="TextBox 6">
            <a:extLst>
              <a:ext uri="{FF2B5EF4-FFF2-40B4-BE49-F238E27FC236}">
                <a16:creationId xmlns:a16="http://schemas.microsoft.com/office/drawing/2014/main" id="{DBE57CC9-ADEB-9729-3ADC-34BCF6343160}"/>
              </a:ext>
            </a:extLst>
          </p:cNvPr>
          <p:cNvSpPr txBox="1"/>
          <p:nvPr/>
        </p:nvSpPr>
        <p:spPr>
          <a:xfrm>
            <a:off x="642026" y="1718969"/>
            <a:ext cx="5892800" cy="400110"/>
          </a:xfrm>
          <a:prstGeom prst="rect">
            <a:avLst/>
          </a:prstGeom>
          <a:solidFill>
            <a:schemeClr val="bg1">
              <a:lumMod val="50000"/>
            </a:schemeClr>
          </a:solidFill>
        </p:spPr>
        <p:txBody>
          <a:bodyPr wrap="square">
            <a:spAutoFit/>
          </a:bodyPr>
          <a:lstStyle/>
          <a:p>
            <a:pPr>
              <a:spcBef>
                <a:spcPts val="600"/>
              </a:spcBef>
            </a:pPr>
            <a:r>
              <a:rPr lang="en-US" sz="1800">
                <a:solidFill>
                  <a:srgbClr val="FFFF00"/>
                </a:solidFill>
                <a:latin typeface="Courier New" panose="02070309020205020404" pitchFamily="49" charset="0"/>
                <a:cs typeface="Courier New" panose="02070309020205020404" pitchFamily="49" charset="0"/>
              </a:rPr>
              <a:t>$ </a:t>
            </a:r>
            <a:r>
              <a:rPr lang="en-US" sz="2000">
                <a:solidFill>
                  <a:srgbClr val="FFFF00"/>
                </a:solidFill>
                <a:latin typeface="Courier New" panose="02070309020205020404" pitchFamily="49" charset="0"/>
                <a:cs typeface="Courier New" panose="02070309020205020404" pitchFamily="49" charset="0"/>
              </a:rPr>
              <a:t>openssl genrsa -out domain.key 2048</a:t>
            </a:r>
            <a:endParaRPr lang="en-US" sz="1800">
              <a:solidFill>
                <a:srgbClr val="FFFF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03259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B627-B4DC-522C-5A8A-62AA1B85F139}"/>
              </a:ext>
            </a:extLst>
          </p:cNvPr>
          <p:cNvSpPr>
            <a:spLocks noGrp="1"/>
          </p:cNvSpPr>
          <p:nvPr>
            <p:ph type="title"/>
          </p:nvPr>
        </p:nvSpPr>
        <p:spPr/>
        <p:txBody>
          <a:bodyPr/>
          <a:lstStyle/>
          <a:p>
            <a:r>
              <a:rPr lang="en-US"/>
              <a:t>View the certificate</a:t>
            </a:r>
          </a:p>
        </p:txBody>
      </p:sp>
      <p:sp>
        <p:nvSpPr>
          <p:cNvPr id="3" name="Content Placeholder 2">
            <a:extLst>
              <a:ext uri="{FF2B5EF4-FFF2-40B4-BE49-F238E27FC236}">
                <a16:creationId xmlns:a16="http://schemas.microsoft.com/office/drawing/2014/main" id="{C3D882F2-0801-6A0C-6362-A212CCB8A4F7}"/>
              </a:ext>
            </a:extLst>
          </p:cNvPr>
          <p:cNvSpPr>
            <a:spLocks noGrp="1"/>
          </p:cNvSpPr>
          <p:nvPr>
            <p:ph idx="1"/>
          </p:nvPr>
        </p:nvSpPr>
        <p:spPr>
          <a:xfrm>
            <a:off x="381000" y="1944002"/>
            <a:ext cx="10972800" cy="4367898"/>
          </a:xfrm>
        </p:spPr>
        <p:txBody>
          <a:bodyPr>
            <a:normAutofit lnSpcReduction="10000"/>
          </a:bodyPr>
          <a:lstStyle/>
          <a:p>
            <a:pPr marL="0" indent="0">
              <a:lnSpc>
                <a:spcPct val="120000"/>
              </a:lnSpc>
              <a:spcBef>
                <a:spcPts val="0"/>
              </a:spcBef>
              <a:buNone/>
            </a:pPr>
            <a:r>
              <a:rPr lang="en-US" sz="1200">
                <a:latin typeface="Courier New" panose="02070309020205020404" pitchFamily="49" charset="0"/>
                <a:cs typeface="Courier New" panose="02070309020205020404" pitchFamily="49" charset="0"/>
              </a:rPr>
              <a:t>Certificate:</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Data:</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Version: 1 (0x0)</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Serial Number:</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14:6b:90:d3:e6:2f:39:d9:bf:95:94:4e:01:eb:30:7c:cd:a5:0d:75</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Signature Algorithm: sha256WithRSAEncryption</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Issuer: C = RO, ST = Prahova, L = Sinaia, O = Inproted, CN = CA_Monica, emailAddress = monica@inproted.org</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Validity</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Not Before: Jul 27 20:54:58 2023 GMT</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Not After : Jul 26 20:54:58 2024 GMT</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Subject: C = RO, ST = Prahova, L = Sinaia, O = Inproted, CN = CA_Monica, emailAddress = monica@inproted.org</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Subject Public Key Info:</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Public Key Algorithm: rsaEncryption</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RSA Public-Key: (2048 bit)</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Modulus:</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Exponent: 65537 (0x10001)</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Signature Algorithm: sha256WithRSAEncryption</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5f:37:47:02:6a:35:72:f0:b5:65:3a:5d:c9:20:45:86:73:eb:</a:t>
            </a:r>
          </a:p>
          <a:p>
            <a:pPr marL="0" indent="0">
              <a:lnSpc>
                <a:spcPct val="120000"/>
              </a:lnSpc>
              <a:spcBef>
                <a:spcPts val="0"/>
              </a:spcBef>
              <a:buNone/>
            </a:pPr>
            <a:r>
              <a:rPr lang="en-US" sz="1200">
                <a:latin typeface="Courier New" panose="02070309020205020404" pitchFamily="49" charset="0"/>
                <a:cs typeface="Courier New" panose="02070309020205020404" pitchFamily="49" charset="0"/>
              </a:rPr>
              <a:t>         […]</a:t>
            </a:r>
          </a:p>
        </p:txBody>
      </p:sp>
      <p:sp>
        <p:nvSpPr>
          <p:cNvPr id="4" name="Text Placeholder 3">
            <a:extLst>
              <a:ext uri="{FF2B5EF4-FFF2-40B4-BE49-F238E27FC236}">
                <a16:creationId xmlns:a16="http://schemas.microsoft.com/office/drawing/2014/main" id="{7A49ADCC-B33A-B0D6-B140-515E798E8D87}"/>
              </a:ext>
            </a:extLst>
          </p:cNvPr>
          <p:cNvSpPr>
            <a:spLocks noGrp="1"/>
          </p:cNvSpPr>
          <p:nvPr>
            <p:ph type="body" sz="quarter" idx="10"/>
          </p:nvPr>
        </p:nvSpPr>
        <p:spPr/>
        <p:txBody>
          <a:bodyPr/>
          <a:lstStyle/>
          <a:p>
            <a:r>
              <a:rPr lang="en-US" sz="2400" b="1">
                <a:latin typeface="Courier New" panose="02070309020205020404" pitchFamily="49" charset="0"/>
                <a:cs typeface="Courier New" panose="02070309020205020404" pitchFamily="49" charset="0"/>
              </a:rPr>
              <a:t>openssl x509 -text -noout -in domain.crt</a:t>
            </a:r>
          </a:p>
        </p:txBody>
      </p:sp>
      <p:pic>
        <p:nvPicPr>
          <p:cNvPr id="5" name="Picture 4">
            <a:extLst>
              <a:ext uri="{FF2B5EF4-FFF2-40B4-BE49-F238E27FC236}">
                <a16:creationId xmlns:a16="http://schemas.microsoft.com/office/drawing/2014/main" id="{59A7E1A9-BF13-2679-B901-20CF0FACA361}"/>
              </a:ext>
            </a:extLst>
          </p:cNvPr>
          <p:cNvPicPr>
            <a:picLocks noChangeAspect="1"/>
          </p:cNvPicPr>
          <p:nvPr/>
        </p:nvPicPr>
        <p:blipFill rotWithShape="1">
          <a:blip r:embed="rId2"/>
          <a:srcRect l="1178"/>
          <a:stretch/>
        </p:blipFill>
        <p:spPr>
          <a:xfrm>
            <a:off x="8184259" y="681555"/>
            <a:ext cx="3829941" cy="4936597"/>
          </a:xfrm>
          <a:prstGeom prst="rect">
            <a:avLst/>
          </a:prstGeom>
        </p:spPr>
      </p:pic>
    </p:spTree>
    <p:extLst>
      <p:ext uri="{BB962C8B-B14F-4D97-AF65-F5344CB8AC3E}">
        <p14:creationId xmlns:p14="http://schemas.microsoft.com/office/powerpoint/2010/main" val="2116040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40508-250C-D43A-9533-3913F16416F8}"/>
              </a:ext>
            </a:extLst>
          </p:cNvPr>
          <p:cNvSpPr>
            <a:spLocks noGrp="1"/>
          </p:cNvSpPr>
          <p:nvPr>
            <p:ph type="title"/>
          </p:nvPr>
        </p:nvSpPr>
        <p:spPr/>
        <p:txBody>
          <a:bodyPr/>
          <a:lstStyle/>
          <a:p>
            <a:r>
              <a:rPr lang="en-US"/>
              <a:t>Proiect final</a:t>
            </a:r>
          </a:p>
        </p:txBody>
      </p:sp>
      <p:sp>
        <p:nvSpPr>
          <p:cNvPr id="5" name="Content Placeholder 4">
            <a:extLst>
              <a:ext uri="{FF2B5EF4-FFF2-40B4-BE49-F238E27FC236}">
                <a16:creationId xmlns:a16="http://schemas.microsoft.com/office/drawing/2014/main" id="{D89A3246-6303-940A-3F09-D8B854B693EC}"/>
              </a:ext>
            </a:extLst>
          </p:cNvPr>
          <p:cNvSpPr>
            <a:spLocks noGrp="1"/>
          </p:cNvSpPr>
          <p:nvPr>
            <p:ph idx="1"/>
          </p:nvPr>
        </p:nvSpPr>
        <p:spPr>
          <a:xfrm>
            <a:off x="381000" y="2264283"/>
            <a:ext cx="5529943" cy="3303135"/>
          </a:xfrm>
        </p:spPr>
        <p:txBody>
          <a:bodyPr>
            <a:normAutofit/>
          </a:bodyPr>
          <a:lstStyle/>
          <a:p>
            <a:pPr marL="0" indent="0">
              <a:buNone/>
            </a:pPr>
            <a:r>
              <a:rPr lang="en-US" sz="2400" b="1"/>
              <a:t>2. Semnati un fisier</a:t>
            </a:r>
          </a:p>
          <a:p>
            <a:r>
              <a:rPr lang="en-US" sz="2400"/>
              <a:t>Cititi continut fisier in clar</a:t>
            </a:r>
          </a:p>
          <a:p>
            <a:r>
              <a:rPr lang="en-US" sz="2400"/>
              <a:t>Calculati hash fisier folosind SHA256</a:t>
            </a:r>
          </a:p>
          <a:p>
            <a:r>
              <a:rPr lang="en-US" sz="2400"/>
              <a:t>Criptati SHA256 hash folosind cheia privata =&gt; semnatura digitala</a:t>
            </a:r>
          </a:p>
          <a:p>
            <a:r>
              <a:rPr lang="en-US" sz="2400"/>
              <a:t>Verificati semnatura digitala folosind cheia publica corespunzatoare</a:t>
            </a:r>
          </a:p>
        </p:txBody>
      </p:sp>
      <p:sp>
        <p:nvSpPr>
          <p:cNvPr id="7" name="TextBox 6">
            <a:extLst>
              <a:ext uri="{FF2B5EF4-FFF2-40B4-BE49-F238E27FC236}">
                <a16:creationId xmlns:a16="http://schemas.microsoft.com/office/drawing/2014/main" id="{74A20192-D6D0-027E-6284-762E055B62B6}"/>
              </a:ext>
            </a:extLst>
          </p:cNvPr>
          <p:cNvSpPr txBox="1"/>
          <p:nvPr/>
        </p:nvSpPr>
        <p:spPr>
          <a:xfrm>
            <a:off x="452283" y="1290582"/>
            <a:ext cx="10972799" cy="830997"/>
          </a:xfrm>
          <a:prstGeom prst="rect">
            <a:avLst/>
          </a:prstGeom>
          <a:noFill/>
        </p:spPr>
        <p:txBody>
          <a:bodyPr wrap="square">
            <a:spAutoFit/>
          </a:bodyPr>
          <a:lstStyle/>
          <a:p>
            <a:r>
              <a:rPr lang="en-US" sz="2400">
                <a:latin typeface="Arial" panose="020B0604020202020204" pitchFamily="34" charset="0"/>
                <a:cs typeface="Arial" panose="020B0604020202020204" pitchFamily="34" charset="0"/>
              </a:rPr>
              <a:t>1. Generati o pereche de chei publica/privata: cheia publica intr-un certificat digital auto-semnat sau emis de o autoritate de certificare</a:t>
            </a:r>
          </a:p>
        </p:txBody>
      </p:sp>
      <p:sp>
        <p:nvSpPr>
          <p:cNvPr id="8" name="Content Placeholder 4">
            <a:extLst>
              <a:ext uri="{FF2B5EF4-FFF2-40B4-BE49-F238E27FC236}">
                <a16:creationId xmlns:a16="http://schemas.microsoft.com/office/drawing/2014/main" id="{5AF22270-431A-542A-9952-80E56B375738}"/>
              </a:ext>
            </a:extLst>
          </p:cNvPr>
          <p:cNvSpPr txBox="1">
            <a:spLocks/>
          </p:cNvSpPr>
          <p:nvPr/>
        </p:nvSpPr>
        <p:spPr>
          <a:xfrm>
            <a:off x="6096000" y="2264282"/>
            <a:ext cx="5529943" cy="33031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IntelOne Display Regular" panose="020B0503020203020204" pitchFamily="34" charset="0"/>
              <a:buNone/>
            </a:pPr>
            <a:r>
              <a:rPr lang="en-US" sz="2400" b="1"/>
              <a:t>3. Criptati continutul unui fisier</a:t>
            </a:r>
          </a:p>
          <a:p>
            <a:r>
              <a:rPr lang="en-US" sz="2400"/>
              <a:t>Cititi continut fisier in clar</a:t>
            </a:r>
          </a:p>
          <a:p>
            <a:r>
              <a:rPr lang="en-US" sz="2400"/>
              <a:t>Generati o cheie simetrica AES (256) </a:t>
            </a:r>
          </a:p>
          <a:p>
            <a:r>
              <a:rPr lang="en-US" sz="2400"/>
              <a:t>Criptati text din fisier =&gt; text criptat</a:t>
            </a:r>
          </a:p>
          <a:p>
            <a:r>
              <a:rPr lang="en-US" sz="2400"/>
              <a:t>Criptati cheia AES256 folosind cheia publica</a:t>
            </a:r>
          </a:p>
          <a:p>
            <a:r>
              <a:rPr lang="en-US" sz="2400"/>
              <a:t>Decriptati cheia folosind cheia privata corespunzatoare</a:t>
            </a:r>
          </a:p>
        </p:txBody>
      </p:sp>
    </p:spTree>
    <p:extLst>
      <p:ext uri="{BB962C8B-B14F-4D97-AF65-F5344CB8AC3E}">
        <p14:creationId xmlns:p14="http://schemas.microsoft.com/office/powerpoint/2010/main" val="526535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8F5E1-24D1-02CE-567D-2CE73A5C3BAC}"/>
              </a:ext>
            </a:extLst>
          </p:cNvPr>
          <p:cNvSpPr>
            <a:spLocks noGrp="1"/>
          </p:cNvSpPr>
          <p:nvPr>
            <p:ph type="title"/>
          </p:nvPr>
        </p:nvSpPr>
        <p:spPr/>
        <p:txBody>
          <a:bodyPr/>
          <a:lstStyle/>
          <a:p>
            <a:r>
              <a:rPr lang="en-US"/>
              <a:t>Backup slides</a:t>
            </a:r>
          </a:p>
        </p:txBody>
      </p:sp>
      <p:sp>
        <p:nvSpPr>
          <p:cNvPr id="5" name="Text Placeholder 4">
            <a:extLst>
              <a:ext uri="{FF2B5EF4-FFF2-40B4-BE49-F238E27FC236}">
                <a16:creationId xmlns:a16="http://schemas.microsoft.com/office/drawing/2014/main" id="{886EA64C-94BA-1BF4-B20C-BBA201FDD89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7053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3C1CCA-BD03-F10E-1B6D-512DECBC8FC0}"/>
              </a:ext>
            </a:extLst>
          </p:cNvPr>
          <p:cNvSpPr>
            <a:spLocks noGrp="1"/>
          </p:cNvSpPr>
          <p:nvPr>
            <p:ph type="title"/>
          </p:nvPr>
        </p:nvSpPr>
        <p:spPr/>
        <p:txBody>
          <a:bodyPr>
            <a:normAutofit/>
          </a:bodyPr>
          <a:lstStyle/>
          <a:p>
            <a:r>
              <a:rPr lang="en-US"/>
              <a:t>More resources</a:t>
            </a:r>
          </a:p>
        </p:txBody>
      </p:sp>
      <p:sp>
        <p:nvSpPr>
          <p:cNvPr id="6" name="Content Placeholder 5">
            <a:extLst>
              <a:ext uri="{FF2B5EF4-FFF2-40B4-BE49-F238E27FC236}">
                <a16:creationId xmlns:a16="http://schemas.microsoft.com/office/drawing/2014/main" id="{62A83CB1-4450-8869-04C8-3988309E46C5}"/>
              </a:ext>
            </a:extLst>
          </p:cNvPr>
          <p:cNvSpPr>
            <a:spLocks noGrp="1"/>
          </p:cNvSpPr>
          <p:nvPr>
            <p:ph idx="1"/>
          </p:nvPr>
        </p:nvSpPr>
        <p:spPr/>
        <p:txBody>
          <a:bodyPr>
            <a:normAutofit/>
          </a:bodyPr>
          <a:lstStyle/>
          <a:p>
            <a:r>
              <a:rPr lang="en-US">
                <a:solidFill>
                  <a:srgbClr val="000000"/>
                </a:solidFill>
                <a:effectLst/>
                <a:ea typeface="Calibri" panose="020F0502020204030204" pitchFamily="34" charset="0"/>
              </a:rPr>
              <a:t>MIT course on computer systems security (</a:t>
            </a:r>
            <a:r>
              <a:rPr lang="en-US" u="sng">
                <a:solidFill>
                  <a:srgbClr val="54008C"/>
                </a:solidFill>
                <a:effectLst/>
                <a:ea typeface="Calibri" panose="020F0502020204030204" pitchFamily="34" charset="0"/>
                <a:hlinkClick r:id="rId2"/>
              </a:rPr>
              <a:t>6.858</a:t>
            </a:r>
            <a:r>
              <a:rPr lang="en-US">
                <a:solidFill>
                  <a:srgbClr val="000000"/>
                </a:solidFill>
                <a:effectLst/>
                <a:ea typeface="Calibri" panose="020F0502020204030204" pitchFamily="34" charset="0"/>
              </a:rPr>
              <a:t>) </a:t>
            </a:r>
          </a:p>
          <a:p>
            <a:r>
              <a:rPr lang="en-US">
                <a:solidFill>
                  <a:srgbClr val="000000"/>
                </a:solidFill>
                <a:effectLst/>
                <a:ea typeface="Calibri" panose="020F0502020204030204" pitchFamily="34" charset="0"/>
              </a:rPr>
              <a:t>MIT course on cryptography (</a:t>
            </a:r>
            <a:r>
              <a:rPr lang="en-US" u="sng">
                <a:solidFill>
                  <a:srgbClr val="54008C"/>
                </a:solidFill>
                <a:effectLst/>
                <a:ea typeface="Calibri" panose="020F0502020204030204" pitchFamily="34" charset="0"/>
                <a:hlinkClick r:id="rId3"/>
              </a:rPr>
              <a:t>6.857</a:t>
            </a:r>
            <a:r>
              <a:rPr lang="en-US">
                <a:solidFill>
                  <a:srgbClr val="000000"/>
                </a:solidFill>
                <a:effectLst/>
                <a:ea typeface="Calibri" panose="020F0502020204030204" pitchFamily="34" charset="0"/>
              </a:rPr>
              <a:t> and 6.875)</a:t>
            </a:r>
          </a:p>
          <a:p>
            <a:r>
              <a:rPr lang="en-US">
                <a:solidFill>
                  <a:srgbClr val="000000"/>
                </a:solidFill>
                <a:ea typeface="Calibri" panose="020F0502020204030204" pitchFamily="34" charset="0"/>
              </a:rPr>
              <a:t>Growth of Cryptography </a:t>
            </a:r>
            <a:r>
              <a:rPr lang="en-US">
                <a:solidFill>
                  <a:srgbClr val="000000"/>
                </a:solidFill>
                <a:ea typeface="Calibri" panose="020F0502020204030204" pitchFamily="34" charset="0"/>
                <a:hlinkClick r:id="rId4"/>
              </a:rPr>
              <a:t>https://courses.csail.mit.edu/6.857/2020/files/L02-Killian-lecture-slides-on-growth-of-cryptography.pdf</a:t>
            </a:r>
            <a:r>
              <a:rPr lang="en-US">
                <a:solidFill>
                  <a:srgbClr val="000000"/>
                </a:solidFill>
                <a:ea typeface="Calibri" panose="020F0502020204030204" pitchFamily="34" charset="0"/>
              </a:rPr>
              <a:t> </a:t>
            </a:r>
            <a:endParaRPr lang="en-US">
              <a:solidFill>
                <a:srgbClr val="000000"/>
              </a:solidFill>
              <a:effectLst/>
              <a:ea typeface="Calibri" panose="020F0502020204030204" pitchFamily="34" charset="0"/>
            </a:endParaRPr>
          </a:p>
          <a:p>
            <a:r>
              <a:rPr lang="en-US">
                <a:solidFill>
                  <a:srgbClr val="000000"/>
                </a:solidFill>
                <a:effectLst/>
                <a:ea typeface="Calibri" panose="020F0502020204030204" pitchFamily="34" charset="0"/>
              </a:rPr>
              <a:t>If you want to </a:t>
            </a:r>
            <a:r>
              <a:rPr lang="en-US" u="sng">
                <a:solidFill>
                  <a:srgbClr val="54008C"/>
                </a:solidFill>
                <a:effectLst/>
                <a:ea typeface="Calibri" panose="020F0502020204030204" pitchFamily="34" charset="0"/>
                <a:hlinkClick r:id="rId5"/>
              </a:rPr>
              <a:t>roll your own crypto</a:t>
            </a:r>
            <a:r>
              <a:rPr lang="en-US">
                <a:solidFill>
                  <a:srgbClr val="000000"/>
                </a:solidFill>
                <a:effectLst/>
                <a:ea typeface="Calibri" panose="020F0502020204030204" pitchFamily="34" charset="0"/>
              </a:rPr>
              <a:t>. </a:t>
            </a:r>
            <a:endParaRPr lang="en-US">
              <a:effectLst/>
              <a:ea typeface="Calibri" panose="020F0502020204030204" pitchFamily="34" charset="0"/>
            </a:endParaRPr>
          </a:p>
          <a:p>
            <a:endParaRPr lang="en-US" sz="2000"/>
          </a:p>
          <a:p>
            <a:endParaRPr lang="en-US" sz="2000"/>
          </a:p>
          <a:p>
            <a:pPr marL="0" indent="0">
              <a:buNone/>
            </a:pPr>
            <a:endParaRPr lang="en-US" sz="2000"/>
          </a:p>
        </p:txBody>
      </p:sp>
      <p:sp>
        <p:nvSpPr>
          <p:cNvPr id="7" name="Text Placeholder 6">
            <a:extLst>
              <a:ext uri="{FF2B5EF4-FFF2-40B4-BE49-F238E27FC236}">
                <a16:creationId xmlns:a16="http://schemas.microsoft.com/office/drawing/2014/main" id="{4508E09E-0AEF-0DB0-6349-2DAE7F8441E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19156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Left-Right Arrow 117">
            <a:extLst>
              <a:ext uri="{FF2B5EF4-FFF2-40B4-BE49-F238E27FC236}">
                <a16:creationId xmlns:a16="http://schemas.microsoft.com/office/drawing/2014/main" id="{7E5EB329-6AAF-B24A-AEA1-CE46E0712404}"/>
              </a:ext>
            </a:extLst>
          </p:cNvPr>
          <p:cNvSpPr>
            <a:spLocks noChangeArrowheads="1"/>
          </p:cNvSpPr>
          <p:nvPr/>
        </p:nvSpPr>
        <p:spPr bwMode="auto">
          <a:xfrm rot="1604466">
            <a:off x="5690221" y="4840840"/>
            <a:ext cx="2944812" cy="246062"/>
          </a:xfrm>
          <a:prstGeom prst="leftRightArrow">
            <a:avLst>
              <a:gd name="adj1" fmla="val 50000"/>
              <a:gd name="adj2" fmla="val 50032"/>
            </a:avLst>
          </a:prstGeom>
          <a:solidFill>
            <a:srgbClr val="3333CC"/>
          </a:solidFill>
          <a:ln w="9525">
            <a:solidFill>
              <a:srgbClr val="FF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a:t>RSA example:</a:t>
            </a:r>
            <a:endParaRPr lang="en-US" sz="4400" b="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rial" panose="020B0604020202020204" pitchFamily="34" charset="0"/>
                <a:cs typeface="Arial" panose="020B0604020202020204" pitchFamily="34" charset="0"/>
              </a:rPr>
              <a:t>Security: 8- </a:t>
            </a:r>
            <a:fld id="{C4204591-24BD-A542-B9D5-F8D8A88D2FEE}" type="slidenum">
              <a:rPr lang="en-US" smtClean="0">
                <a:latin typeface="Arial" panose="020B0604020202020204" pitchFamily="34" charset="0"/>
                <a:cs typeface="Arial" panose="020B0604020202020204" pitchFamily="34" charset="0"/>
              </a:rPr>
              <a:pPr/>
              <a:t>55</a:t>
            </a:fld>
            <a:endParaRPr lang="en-US">
              <a:latin typeface="Arial" panose="020B0604020202020204" pitchFamily="34" charset="0"/>
              <a:cs typeface="Arial" panose="020B0604020202020204" pitchFamily="34" charset="0"/>
            </a:endParaRPr>
          </a:p>
        </p:txBody>
      </p:sp>
      <p:sp>
        <p:nvSpPr>
          <p:cNvPr id="84" name="Text Box 3">
            <a:extLst>
              <a:ext uri="{FF2B5EF4-FFF2-40B4-BE49-F238E27FC236}">
                <a16:creationId xmlns:a16="http://schemas.microsoft.com/office/drawing/2014/main" id="{FB0DD009-6BF8-9B41-9C00-98FA2E9C0496}"/>
              </a:ext>
            </a:extLst>
          </p:cNvPr>
          <p:cNvSpPr txBox="1">
            <a:spLocks noChangeArrowheads="1"/>
          </p:cNvSpPr>
          <p:nvPr/>
        </p:nvSpPr>
        <p:spPr bwMode="auto">
          <a:xfrm>
            <a:off x="1603866" y="1313415"/>
            <a:ext cx="689477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000000"/>
                </a:solidFill>
                <a:latin typeface="Arial" panose="020B0604020202020204" pitchFamily="34" charset="0"/>
                <a:cs typeface="Arial" panose="020B0604020202020204" pitchFamily="34" charset="0"/>
              </a:rPr>
              <a:t>Bob chooses </a:t>
            </a:r>
            <a:r>
              <a:rPr lang="en-US" sz="2800" i="1">
                <a:solidFill>
                  <a:srgbClr val="000000"/>
                </a:solidFill>
                <a:latin typeface="Arial" panose="020B0604020202020204" pitchFamily="34" charset="0"/>
                <a:cs typeface="Arial" panose="020B0604020202020204" pitchFamily="34" charset="0"/>
              </a:rPr>
              <a:t>p=5, q=7</a:t>
            </a:r>
            <a:r>
              <a:rPr lang="en-US" sz="2800">
                <a:solidFill>
                  <a:srgbClr val="000000"/>
                </a:solidFill>
                <a:latin typeface="Arial" panose="020B0604020202020204" pitchFamily="34" charset="0"/>
                <a:cs typeface="Arial" panose="020B0604020202020204" pitchFamily="34" charset="0"/>
              </a:rPr>
              <a:t>.  Then </a:t>
            </a:r>
            <a:r>
              <a:rPr lang="en-US" sz="2800" i="1">
                <a:solidFill>
                  <a:srgbClr val="000000"/>
                </a:solidFill>
                <a:latin typeface="Arial" panose="020B0604020202020204" pitchFamily="34" charset="0"/>
                <a:cs typeface="Arial" panose="020B0604020202020204" pitchFamily="34" charset="0"/>
              </a:rPr>
              <a:t>n=35, z=24</a:t>
            </a:r>
            <a:r>
              <a:rPr lang="en-US" sz="2800">
                <a:solidFill>
                  <a:srgbClr val="000000"/>
                </a:solidFill>
                <a:latin typeface="Arial" panose="020B0604020202020204" pitchFamily="34" charset="0"/>
                <a:cs typeface="Arial" panose="020B0604020202020204" pitchFamily="34" charset="0"/>
              </a:rPr>
              <a:t>.</a:t>
            </a:r>
          </a:p>
        </p:txBody>
      </p:sp>
      <p:sp>
        <p:nvSpPr>
          <p:cNvPr id="85" name="Text Box 4">
            <a:extLst>
              <a:ext uri="{FF2B5EF4-FFF2-40B4-BE49-F238E27FC236}">
                <a16:creationId xmlns:a16="http://schemas.microsoft.com/office/drawing/2014/main" id="{9C293842-DC20-4B4C-B1AD-4749A530D568}"/>
              </a:ext>
            </a:extLst>
          </p:cNvPr>
          <p:cNvSpPr txBox="1">
            <a:spLocks noChangeArrowheads="1"/>
          </p:cNvSpPr>
          <p:nvPr/>
        </p:nvSpPr>
        <p:spPr bwMode="auto">
          <a:xfrm>
            <a:off x="3889996" y="1737277"/>
            <a:ext cx="5992346"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pPr>
            <a:r>
              <a:rPr lang="en-US" sz="2800" i="1">
                <a:solidFill>
                  <a:srgbClr val="000000"/>
                </a:solidFill>
                <a:latin typeface="Arial" panose="020B0604020202020204" pitchFamily="34" charset="0"/>
                <a:cs typeface="Arial" panose="020B0604020202020204" pitchFamily="34" charset="0"/>
              </a:rPr>
              <a:t>e=5</a:t>
            </a:r>
            <a:r>
              <a:rPr lang="en-US" sz="2800">
                <a:solidFill>
                  <a:srgbClr val="000000"/>
                </a:solidFill>
                <a:latin typeface="Arial" panose="020B0604020202020204" pitchFamily="34" charset="0"/>
                <a:cs typeface="Arial" panose="020B0604020202020204" pitchFamily="34" charset="0"/>
              </a:rPr>
              <a:t>  (so </a:t>
            </a:r>
            <a:r>
              <a:rPr lang="en-US" sz="2800" i="1">
                <a:solidFill>
                  <a:srgbClr val="000000"/>
                </a:solidFill>
                <a:latin typeface="Arial" panose="020B0604020202020204" pitchFamily="34" charset="0"/>
                <a:cs typeface="Arial" panose="020B0604020202020204" pitchFamily="34" charset="0"/>
              </a:rPr>
              <a:t>e, z</a:t>
            </a:r>
            <a:r>
              <a:rPr lang="en-US" sz="2800">
                <a:solidFill>
                  <a:srgbClr val="000000"/>
                </a:solidFill>
                <a:latin typeface="Arial" panose="020B0604020202020204" pitchFamily="34" charset="0"/>
                <a:cs typeface="Arial" panose="020B0604020202020204" pitchFamily="34" charset="0"/>
              </a:rPr>
              <a:t>  relatively prime).</a:t>
            </a:r>
          </a:p>
          <a:p>
            <a:pPr eaLnBrk="0" fontAlgn="base" hangingPunct="0">
              <a:spcBef>
                <a:spcPct val="0"/>
              </a:spcBef>
              <a:spcAft>
                <a:spcPct val="0"/>
              </a:spcAft>
            </a:pPr>
            <a:r>
              <a:rPr lang="en-US" sz="2800" i="1">
                <a:solidFill>
                  <a:srgbClr val="000000"/>
                </a:solidFill>
                <a:latin typeface="Arial" panose="020B0604020202020204" pitchFamily="34" charset="0"/>
                <a:cs typeface="Arial" panose="020B0604020202020204" pitchFamily="34" charset="0"/>
              </a:rPr>
              <a:t>d=29</a:t>
            </a:r>
            <a:r>
              <a:rPr lang="en-US" sz="2800">
                <a:solidFill>
                  <a:srgbClr val="000000"/>
                </a:solidFill>
                <a:latin typeface="Arial" panose="020B0604020202020204" pitchFamily="34" charset="0"/>
                <a:cs typeface="Arial" panose="020B0604020202020204" pitchFamily="34" charset="0"/>
              </a:rPr>
              <a:t> (so </a:t>
            </a:r>
            <a:r>
              <a:rPr lang="en-US" sz="2800" i="1">
                <a:solidFill>
                  <a:srgbClr val="000000"/>
                </a:solidFill>
                <a:latin typeface="Arial" panose="020B0604020202020204" pitchFamily="34" charset="0"/>
                <a:cs typeface="Arial" panose="020B0604020202020204" pitchFamily="34" charset="0"/>
              </a:rPr>
              <a:t>ed-1</a:t>
            </a:r>
            <a:r>
              <a:rPr lang="en-US" sz="2800">
                <a:solidFill>
                  <a:srgbClr val="000000"/>
                </a:solidFill>
                <a:latin typeface="Arial" panose="020B0604020202020204" pitchFamily="34" charset="0"/>
                <a:cs typeface="Arial" panose="020B0604020202020204" pitchFamily="34" charset="0"/>
              </a:rPr>
              <a:t> exactly divisible by z).</a:t>
            </a:r>
          </a:p>
          <a:p>
            <a:pPr eaLnBrk="0" fontAlgn="base" hangingPunct="0">
              <a:spcBef>
                <a:spcPct val="0"/>
              </a:spcBef>
              <a:spcAft>
                <a:spcPct val="0"/>
              </a:spcAft>
            </a:pPr>
            <a:r>
              <a:rPr lang="en-US" sz="2800">
                <a:solidFill>
                  <a:srgbClr val="000000"/>
                </a:solidFill>
                <a:latin typeface="Arial" panose="020B0604020202020204" pitchFamily="34" charset="0"/>
                <a:cs typeface="Arial" panose="020B0604020202020204" pitchFamily="34" charset="0"/>
              </a:rPr>
              <a:t> </a:t>
            </a:r>
          </a:p>
        </p:txBody>
      </p:sp>
      <p:sp>
        <p:nvSpPr>
          <p:cNvPr id="86" name="Text Box 5">
            <a:extLst>
              <a:ext uri="{FF2B5EF4-FFF2-40B4-BE49-F238E27FC236}">
                <a16:creationId xmlns:a16="http://schemas.microsoft.com/office/drawing/2014/main" id="{2FBF81FF-D042-0E4E-BE40-EB560CEC1427}"/>
              </a:ext>
            </a:extLst>
          </p:cNvPr>
          <p:cNvSpPr txBox="1">
            <a:spLocks noChangeArrowheads="1"/>
          </p:cNvSpPr>
          <p:nvPr/>
        </p:nvSpPr>
        <p:spPr bwMode="auto">
          <a:xfrm>
            <a:off x="3416070" y="3478765"/>
            <a:ext cx="178446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000000"/>
                </a:solidFill>
                <a:latin typeface="Arial" panose="020B0604020202020204" pitchFamily="34" charset="0"/>
                <a:cs typeface="Arial" panose="020B0604020202020204" pitchFamily="34" charset="0"/>
              </a:rPr>
              <a:t>bit pattern</a:t>
            </a:r>
          </a:p>
        </p:txBody>
      </p:sp>
      <p:sp>
        <p:nvSpPr>
          <p:cNvPr id="87" name="Text Box 6">
            <a:extLst>
              <a:ext uri="{FF2B5EF4-FFF2-40B4-BE49-F238E27FC236}">
                <a16:creationId xmlns:a16="http://schemas.microsoft.com/office/drawing/2014/main" id="{1E8319D7-A62A-7B4C-A347-CD7574E56E01}"/>
              </a:ext>
            </a:extLst>
          </p:cNvPr>
          <p:cNvSpPr txBox="1">
            <a:spLocks noChangeArrowheads="1"/>
          </p:cNvSpPr>
          <p:nvPr/>
        </p:nvSpPr>
        <p:spPr bwMode="auto">
          <a:xfrm>
            <a:off x="5365457" y="3454952"/>
            <a:ext cx="48442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000000"/>
                </a:solidFill>
                <a:latin typeface="Arial" panose="020B0604020202020204" pitchFamily="34" charset="0"/>
                <a:cs typeface="Arial" panose="020B0604020202020204" pitchFamily="34" charset="0"/>
              </a:rPr>
              <a:t>m</a:t>
            </a:r>
          </a:p>
        </p:txBody>
      </p:sp>
      <p:sp>
        <p:nvSpPr>
          <p:cNvPr id="88" name="Text Box 7">
            <a:extLst>
              <a:ext uri="{FF2B5EF4-FFF2-40B4-BE49-F238E27FC236}">
                <a16:creationId xmlns:a16="http://schemas.microsoft.com/office/drawing/2014/main" id="{4F445430-8120-FB43-B18D-70F17C4BD669}"/>
              </a:ext>
            </a:extLst>
          </p:cNvPr>
          <p:cNvSpPr txBox="1">
            <a:spLocks noChangeArrowheads="1"/>
          </p:cNvSpPr>
          <p:nvPr/>
        </p:nvSpPr>
        <p:spPr bwMode="auto">
          <a:xfrm>
            <a:off x="6633076" y="3475590"/>
            <a:ext cx="48442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000000"/>
                </a:solidFill>
                <a:latin typeface="Arial" panose="020B0604020202020204" pitchFamily="34" charset="0"/>
                <a:cs typeface="Arial" panose="020B0604020202020204" pitchFamily="34" charset="0"/>
              </a:rPr>
              <a:t>m</a:t>
            </a:r>
          </a:p>
        </p:txBody>
      </p:sp>
      <p:sp>
        <p:nvSpPr>
          <p:cNvPr id="89" name="Text Box 8">
            <a:extLst>
              <a:ext uri="{FF2B5EF4-FFF2-40B4-BE49-F238E27FC236}">
                <a16:creationId xmlns:a16="http://schemas.microsoft.com/office/drawing/2014/main" id="{8E6A7F1C-7108-5449-8193-1321ACFABA11}"/>
              </a:ext>
            </a:extLst>
          </p:cNvPr>
          <p:cNvSpPr txBox="1">
            <a:spLocks noChangeArrowheads="1"/>
          </p:cNvSpPr>
          <p:nvPr/>
        </p:nvSpPr>
        <p:spPr bwMode="auto">
          <a:xfrm>
            <a:off x="6870093" y="3323190"/>
            <a:ext cx="38504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000000"/>
                </a:solidFill>
                <a:latin typeface="Arial" panose="020B0604020202020204" pitchFamily="34" charset="0"/>
                <a:cs typeface="Arial" panose="020B0604020202020204" pitchFamily="34" charset="0"/>
              </a:rPr>
              <a:t>e</a:t>
            </a:r>
          </a:p>
        </p:txBody>
      </p:sp>
      <p:grpSp>
        <p:nvGrpSpPr>
          <p:cNvPr id="90" name="Group 9">
            <a:extLst>
              <a:ext uri="{FF2B5EF4-FFF2-40B4-BE49-F238E27FC236}">
                <a16:creationId xmlns:a16="http://schemas.microsoft.com/office/drawing/2014/main" id="{1A927CF2-FBEE-C949-ACEF-A5C2A74C9C6F}"/>
              </a:ext>
            </a:extLst>
          </p:cNvPr>
          <p:cNvGrpSpPr>
            <a:grpSpLocks/>
          </p:cNvGrpSpPr>
          <p:nvPr/>
        </p:nvGrpSpPr>
        <p:grpSpPr bwMode="auto">
          <a:xfrm>
            <a:off x="8123858" y="3356529"/>
            <a:ext cx="2371724" cy="652463"/>
            <a:chOff x="2609" y="1773"/>
            <a:chExt cx="1494" cy="411"/>
          </a:xfrm>
        </p:grpSpPr>
        <p:sp>
          <p:nvSpPr>
            <p:cNvPr id="91" name="Text Box 10">
              <a:extLst>
                <a:ext uri="{FF2B5EF4-FFF2-40B4-BE49-F238E27FC236}">
                  <a16:creationId xmlns:a16="http://schemas.microsoft.com/office/drawing/2014/main" id="{19C1075F-254D-0B48-9778-9E9562D027FF}"/>
                </a:ext>
              </a:extLst>
            </p:cNvPr>
            <p:cNvSpPr txBox="1">
              <a:spLocks noChangeArrowheads="1"/>
            </p:cNvSpPr>
            <p:nvPr/>
          </p:nvSpPr>
          <p:spPr bwMode="auto">
            <a:xfrm>
              <a:off x="2609" y="1854"/>
              <a:ext cx="1494"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000000"/>
                  </a:solidFill>
                  <a:latin typeface="Arial" panose="020B0604020202020204" pitchFamily="34" charset="0"/>
                  <a:cs typeface="Arial" panose="020B0604020202020204" pitchFamily="34" charset="0"/>
                </a:rPr>
                <a:t>c = m  mod  n</a:t>
              </a:r>
            </a:p>
          </p:txBody>
        </p:sp>
        <p:sp>
          <p:nvSpPr>
            <p:cNvPr id="92" name="Text Box 11">
              <a:extLst>
                <a:ext uri="{FF2B5EF4-FFF2-40B4-BE49-F238E27FC236}">
                  <a16:creationId xmlns:a16="http://schemas.microsoft.com/office/drawing/2014/main" id="{E4D271F5-00DA-E94B-AD49-5AF427F139DD}"/>
                </a:ext>
              </a:extLst>
            </p:cNvPr>
            <p:cNvSpPr txBox="1">
              <a:spLocks noChangeArrowheads="1"/>
            </p:cNvSpPr>
            <p:nvPr/>
          </p:nvSpPr>
          <p:spPr bwMode="auto">
            <a:xfrm>
              <a:off x="3158" y="1773"/>
              <a:ext cx="243"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000000"/>
                  </a:solidFill>
                  <a:latin typeface="Arial" panose="020B0604020202020204" pitchFamily="34" charset="0"/>
                  <a:cs typeface="Arial" panose="020B0604020202020204" pitchFamily="34" charset="0"/>
                </a:rPr>
                <a:t>e</a:t>
              </a:r>
            </a:p>
          </p:txBody>
        </p:sp>
      </p:grpSp>
      <p:sp>
        <p:nvSpPr>
          <p:cNvPr id="93" name="Text Box 12">
            <a:extLst>
              <a:ext uri="{FF2B5EF4-FFF2-40B4-BE49-F238E27FC236}">
                <a16:creationId xmlns:a16="http://schemas.microsoft.com/office/drawing/2014/main" id="{86499D3F-2848-0748-A706-290A93EF1C1E}"/>
              </a:ext>
            </a:extLst>
          </p:cNvPr>
          <p:cNvSpPr txBox="1">
            <a:spLocks noChangeArrowheads="1"/>
          </p:cNvSpPr>
          <p:nvPr/>
        </p:nvSpPr>
        <p:spPr bwMode="auto">
          <a:xfrm>
            <a:off x="3470611" y="4018515"/>
            <a:ext cx="166744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C00000"/>
                </a:solidFill>
                <a:latin typeface="Arial" panose="020B0604020202020204" pitchFamily="34" charset="0"/>
                <a:cs typeface="Arial" panose="020B0604020202020204" pitchFamily="34" charset="0"/>
              </a:rPr>
              <a:t>0000l000</a:t>
            </a:r>
          </a:p>
        </p:txBody>
      </p:sp>
      <p:sp>
        <p:nvSpPr>
          <p:cNvPr id="94" name="Text Box 13">
            <a:extLst>
              <a:ext uri="{FF2B5EF4-FFF2-40B4-BE49-F238E27FC236}">
                <a16:creationId xmlns:a16="http://schemas.microsoft.com/office/drawing/2014/main" id="{21EA5B24-1503-1343-BEB8-1B4FE1C013DA}"/>
              </a:ext>
            </a:extLst>
          </p:cNvPr>
          <p:cNvSpPr txBox="1">
            <a:spLocks noChangeArrowheads="1"/>
          </p:cNvSpPr>
          <p:nvPr/>
        </p:nvSpPr>
        <p:spPr bwMode="auto">
          <a:xfrm>
            <a:off x="5287975" y="4008990"/>
            <a:ext cx="58541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C00000"/>
                </a:solidFill>
                <a:latin typeface="Arial" panose="020B0604020202020204" pitchFamily="34" charset="0"/>
                <a:cs typeface="Arial" panose="020B0604020202020204" pitchFamily="34" charset="0"/>
              </a:rPr>
              <a:t>12</a:t>
            </a:r>
          </a:p>
        </p:txBody>
      </p:sp>
      <p:sp>
        <p:nvSpPr>
          <p:cNvPr id="95" name="Text Box 14">
            <a:extLst>
              <a:ext uri="{FF2B5EF4-FFF2-40B4-BE49-F238E27FC236}">
                <a16:creationId xmlns:a16="http://schemas.microsoft.com/office/drawing/2014/main" id="{506F66DC-AD7F-0E4E-A0BB-4A6279D55BF3}"/>
              </a:ext>
            </a:extLst>
          </p:cNvPr>
          <p:cNvSpPr txBox="1">
            <a:spLocks noChangeArrowheads="1"/>
          </p:cNvSpPr>
          <p:nvPr/>
        </p:nvSpPr>
        <p:spPr bwMode="auto">
          <a:xfrm>
            <a:off x="6283606" y="4001052"/>
            <a:ext cx="118654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C00000"/>
                </a:solidFill>
                <a:latin typeface="Arial" panose="020B0604020202020204" pitchFamily="34" charset="0"/>
                <a:cs typeface="Arial" panose="020B0604020202020204" pitchFamily="34" charset="0"/>
              </a:rPr>
              <a:t>24832</a:t>
            </a:r>
          </a:p>
        </p:txBody>
      </p:sp>
      <p:sp>
        <p:nvSpPr>
          <p:cNvPr id="96" name="Text Box 15">
            <a:extLst>
              <a:ext uri="{FF2B5EF4-FFF2-40B4-BE49-F238E27FC236}">
                <a16:creationId xmlns:a16="http://schemas.microsoft.com/office/drawing/2014/main" id="{E746DBFE-0909-1D47-A24F-4CF5FE322A1A}"/>
              </a:ext>
            </a:extLst>
          </p:cNvPr>
          <p:cNvSpPr txBox="1">
            <a:spLocks noChangeArrowheads="1"/>
          </p:cNvSpPr>
          <p:nvPr/>
        </p:nvSpPr>
        <p:spPr bwMode="auto">
          <a:xfrm>
            <a:off x="9183700" y="3999465"/>
            <a:ext cx="58541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C00000"/>
                </a:solidFill>
                <a:latin typeface="Arial" panose="020B0604020202020204" pitchFamily="34" charset="0"/>
                <a:cs typeface="Arial" panose="020B0604020202020204" pitchFamily="34" charset="0"/>
              </a:rPr>
              <a:t>17</a:t>
            </a:r>
          </a:p>
        </p:txBody>
      </p:sp>
      <p:sp>
        <p:nvSpPr>
          <p:cNvPr id="97" name="Text Box 28">
            <a:extLst>
              <a:ext uri="{FF2B5EF4-FFF2-40B4-BE49-F238E27FC236}">
                <a16:creationId xmlns:a16="http://schemas.microsoft.com/office/drawing/2014/main" id="{EFF46EF4-7BA8-8949-B84B-E9B1E64467F8}"/>
              </a:ext>
            </a:extLst>
          </p:cNvPr>
          <p:cNvSpPr txBox="1">
            <a:spLocks noChangeArrowheads="1"/>
          </p:cNvSpPr>
          <p:nvPr/>
        </p:nvSpPr>
        <p:spPr bwMode="auto">
          <a:xfrm>
            <a:off x="1972202" y="3780390"/>
            <a:ext cx="146386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a:solidFill>
                  <a:srgbClr val="000099"/>
                </a:solidFill>
                <a:latin typeface="Arial" panose="020B0604020202020204" pitchFamily="34" charset="0"/>
                <a:cs typeface="Arial" panose="020B0604020202020204" pitchFamily="34" charset="0"/>
              </a:rPr>
              <a:t>encrypt:</a:t>
            </a:r>
          </a:p>
        </p:txBody>
      </p:sp>
      <p:sp>
        <p:nvSpPr>
          <p:cNvPr id="98" name="Text Box 31">
            <a:extLst>
              <a:ext uri="{FF2B5EF4-FFF2-40B4-BE49-F238E27FC236}">
                <a16:creationId xmlns:a16="http://schemas.microsoft.com/office/drawing/2014/main" id="{11939F08-D7FB-D941-9914-067FA0FF27B2}"/>
              </a:ext>
            </a:extLst>
          </p:cNvPr>
          <p:cNvSpPr txBox="1">
            <a:spLocks noChangeArrowheads="1"/>
          </p:cNvSpPr>
          <p:nvPr/>
        </p:nvSpPr>
        <p:spPr bwMode="auto">
          <a:xfrm>
            <a:off x="2080246" y="2680252"/>
            <a:ext cx="448392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pPr>
            <a:r>
              <a:rPr lang="en-US" sz="2800">
                <a:solidFill>
                  <a:srgbClr val="000000"/>
                </a:solidFill>
                <a:latin typeface="Arial" panose="020B0604020202020204" pitchFamily="34" charset="0"/>
                <a:cs typeface="Arial" panose="020B0604020202020204" pitchFamily="34" charset="0"/>
              </a:rPr>
              <a:t>encrypting 8-bit messages.</a:t>
            </a:r>
          </a:p>
        </p:txBody>
      </p:sp>
      <p:sp>
        <p:nvSpPr>
          <p:cNvPr id="99" name="Right Brace 1">
            <a:extLst>
              <a:ext uri="{FF2B5EF4-FFF2-40B4-BE49-F238E27FC236}">
                <a16:creationId xmlns:a16="http://schemas.microsoft.com/office/drawing/2014/main" id="{E98DD281-14BA-E246-B6C3-6B66EF2CC6C1}"/>
              </a:ext>
            </a:extLst>
          </p:cNvPr>
          <p:cNvSpPr>
            <a:spLocks/>
          </p:cNvSpPr>
          <p:nvPr/>
        </p:nvSpPr>
        <p:spPr bwMode="auto">
          <a:xfrm rot="5400000">
            <a:off x="4202733" y="3216828"/>
            <a:ext cx="180975" cy="1403350"/>
          </a:xfrm>
          <a:prstGeom prst="rightBrace">
            <a:avLst>
              <a:gd name="adj1" fmla="val 8257"/>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100" name="Right Brace 31">
            <a:extLst>
              <a:ext uri="{FF2B5EF4-FFF2-40B4-BE49-F238E27FC236}">
                <a16:creationId xmlns:a16="http://schemas.microsoft.com/office/drawing/2014/main" id="{2307264E-9C5B-5A43-AFD8-13406440796F}"/>
              </a:ext>
            </a:extLst>
          </p:cNvPr>
          <p:cNvSpPr>
            <a:spLocks/>
          </p:cNvSpPr>
          <p:nvPr/>
        </p:nvSpPr>
        <p:spPr bwMode="auto">
          <a:xfrm rot="5400000">
            <a:off x="5525120" y="3689903"/>
            <a:ext cx="169863" cy="468312"/>
          </a:xfrm>
          <a:prstGeom prst="rightBrace">
            <a:avLst>
              <a:gd name="adj1" fmla="val 8284"/>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101" name="Right Brace 32">
            <a:extLst>
              <a:ext uri="{FF2B5EF4-FFF2-40B4-BE49-F238E27FC236}">
                <a16:creationId xmlns:a16="http://schemas.microsoft.com/office/drawing/2014/main" id="{877E4C41-AB3C-E740-BA48-3E574A17A614}"/>
              </a:ext>
            </a:extLst>
          </p:cNvPr>
          <p:cNvSpPr>
            <a:spLocks/>
          </p:cNvSpPr>
          <p:nvPr/>
        </p:nvSpPr>
        <p:spPr bwMode="auto">
          <a:xfrm rot="5400000">
            <a:off x="6772102" y="3695458"/>
            <a:ext cx="168275" cy="468313"/>
          </a:xfrm>
          <a:prstGeom prst="rightBrace">
            <a:avLst>
              <a:gd name="adj1" fmla="val 8362"/>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102" name="Right Brace 33">
            <a:extLst>
              <a:ext uri="{FF2B5EF4-FFF2-40B4-BE49-F238E27FC236}">
                <a16:creationId xmlns:a16="http://schemas.microsoft.com/office/drawing/2014/main" id="{1C88363E-5034-0A4B-A052-583195F4E9F2}"/>
              </a:ext>
            </a:extLst>
          </p:cNvPr>
          <p:cNvSpPr>
            <a:spLocks/>
          </p:cNvSpPr>
          <p:nvPr/>
        </p:nvSpPr>
        <p:spPr bwMode="auto">
          <a:xfrm rot="5400000">
            <a:off x="9314483" y="2905677"/>
            <a:ext cx="179388" cy="2046288"/>
          </a:xfrm>
          <a:prstGeom prst="rightBrace">
            <a:avLst>
              <a:gd name="adj1" fmla="val 8344"/>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grpSp>
        <p:nvGrpSpPr>
          <p:cNvPr id="103" name="Group 102">
            <a:extLst>
              <a:ext uri="{FF2B5EF4-FFF2-40B4-BE49-F238E27FC236}">
                <a16:creationId xmlns:a16="http://schemas.microsoft.com/office/drawing/2014/main" id="{848CF0B2-3182-EF47-B3D7-985E8B8AFB67}"/>
              </a:ext>
            </a:extLst>
          </p:cNvPr>
          <p:cNvGrpSpPr>
            <a:grpSpLocks/>
          </p:cNvGrpSpPr>
          <p:nvPr/>
        </p:nvGrpSpPr>
        <p:grpSpPr bwMode="auto">
          <a:xfrm>
            <a:off x="2029280" y="4736738"/>
            <a:ext cx="8250340" cy="1222360"/>
            <a:chOff x="451479" y="4723724"/>
            <a:chExt cx="8251205" cy="1221642"/>
          </a:xfrm>
        </p:grpSpPr>
        <p:sp>
          <p:nvSpPr>
            <p:cNvPr id="104" name="Text Box 16">
              <a:extLst>
                <a:ext uri="{FF2B5EF4-FFF2-40B4-BE49-F238E27FC236}">
                  <a16:creationId xmlns:a16="http://schemas.microsoft.com/office/drawing/2014/main" id="{55FD3CE7-0885-8446-8200-9A0EEE48B883}"/>
                </a:ext>
              </a:extLst>
            </p:cNvPr>
            <p:cNvSpPr txBox="1">
              <a:spLocks noChangeArrowheads="1"/>
            </p:cNvSpPr>
            <p:nvPr/>
          </p:nvSpPr>
          <p:spPr bwMode="auto">
            <a:xfrm>
              <a:off x="2347567" y="4873856"/>
              <a:ext cx="364241" cy="52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c</a:t>
              </a:r>
            </a:p>
          </p:txBody>
        </p:sp>
        <p:grpSp>
          <p:nvGrpSpPr>
            <p:cNvPr id="105" name="Group 17">
              <a:extLst>
                <a:ext uri="{FF2B5EF4-FFF2-40B4-BE49-F238E27FC236}">
                  <a16:creationId xmlns:a16="http://schemas.microsoft.com/office/drawing/2014/main" id="{F7AFF9D6-B4A1-9E43-B57B-496703EDA7BF}"/>
                </a:ext>
              </a:extLst>
            </p:cNvPr>
            <p:cNvGrpSpPr>
              <a:grpSpLocks/>
            </p:cNvGrpSpPr>
            <p:nvPr/>
          </p:nvGrpSpPr>
          <p:grpSpPr bwMode="auto">
            <a:xfrm>
              <a:off x="6330958" y="4723724"/>
              <a:ext cx="2371726" cy="660401"/>
              <a:chOff x="2883" y="1746"/>
              <a:chExt cx="1494" cy="416"/>
            </a:xfrm>
          </p:grpSpPr>
          <p:sp>
            <p:nvSpPr>
              <p:cNvPr id="116" name="Text Box 18">
                <a:extLst>
                  <a:ext uri="{FF2B5EF4-FFF2-40B4-BE49-F238E27FC236}">
                    <a16:creationId xmlns:a16="http://schemas.microsoft.com/office/drawing/2014/main" id="{EDB87C99-05D3-7F4D-AC08-ECF06ECA05F1}"/>
                  </a:ext>
                </a:extLst>
              </p:cNvPr>
              <p:cNvSpPr txBox="1">
                <a:spLocks noChangeArrowheads="1"/>
              </p:cNvSpPr>
              <p:nvPr/>
            </p:nvSpPr>
            <p:spPr bwMode="auto">
              <a:xfrm>
                <a:off x="2883" y="1833"/>
                <a:ext cx="1494"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m = c  mod  n</a:t>
                </a:r>
              </a:p>
            </p:txBody>
          </p:sp>
          <p:sp>
            <p:nvSpPr>
              <p:cNvPr id="117" name="Text Box 19">
                <a:extLst>
                  <a:ext uri="{FF2B5EF4-FFF2-40B4-BE49-F238E27FC236}">
                    <a16:creationId xmlns:a16="http://schemas.microsoft.com/office/drawing/2014/main" id="{8DE61BF2-BDC1-1542-9084-C17039C475D5}"/>
                  </a:ext>
                </a:extLst>
              </p:cNvPr>
              <p:cNvSpPr txBox="1">
                <a:spLocks noChangeArrowheads="1"/>
              </p:cNvSpPr>
              <p:nvPr/>
            </p:nvSpPr>
            <p:spPr bwMode="auto">
              <a:xfrm>
                <a:off x="3444" y="1746"/>
                <a:ext cx="243"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d</a:t>
                </a:r>
              </a:p>
            </p:txBody>
          </p:sp>
        </p:grpSp>
        <p:sp>
          <p:nvSpPr>
            <p:cNvPr id="106" name="Text Box 20">
              <a:extLst>
                <a:ext uri="{FF2B5EF4-FFF2-40B4-BE49-F238E27FC236}">
                  <a16:creationId xmlns:a16="http://schemas.microsoft.com/office/drawing/2014/main" id="{1F8625A9-6775-A54A-A7DF-25E164F01E51}"/>
                </a:ext>
              </a:extLst>
            </p:cNvPr>
            <p:cNvSpPr txBox="1">
              <a:spLocks noChangeArrowheads="1"/>
            </p:cNvSpPr>
            <p:nvPr/>
          </p:nvSpPr>
          <p:spPr bwMode="auto">
            <a:xfrm>
              <a:off x="2177417" y="5409753"/>
              <a:ext cx="585479" cy="52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C00000"/>
                  </a:solidFill>
                  <a:effectLst/>
                  <a:uLnTx/>
                  <a:uFillTx/>
                  <a:latin typeface="Arial" panose="020B0604020202020204" pitchFamily="34" charset="0"/>
                  <a:cs typeface="Arial" panose="020B0604020202020204" pitchFamily="34" charset="0"/>
                </a:rPr>
                <a:t>17</a:t>
              </a:r>
            </a:p>
          </p:txBody>
        </p:sp>
        <p:sp>
          <p:nvSpPr>
            <p:cNvPr id="107" name="Text Box 21">
              <a:extLst>
                <a:ext uri="{FF2B5EF4-FFF2-40B4-BE49-F238E27FC236}">
                  <a16:creationId xmlns:a16="http://schemas.microsoft.com/office/drawing/2014/main" id="{E3D9D933-964F-B246-9386-8B8396975F96}"/>
                </a:ext>
              </a:extLst>
            </p:cNvPr>
            <p:cNvSpPr txBox="1">
              <a:spLocks noChangeArrowheads="1"/>
            </p:cNvSpPr>
            <p:nvPr/>
          </p:nvSpPr>
          <p:spPr bwMode="auto">
            <a:xfrm>
              <a:off x="2594368" y="5541062"/>
              <a:ext cx="3762963" cy="307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C00000"/>
                  </a:solidFill>
                  <a:effectLst/>
                  <a:uLnTx/>
                  <a:uFillTx/>
                  <a:latin typeface="Arial" panose="020B0604020202020204" pitchFamily="34" charset="0"/>
                  <a:cs typeface="Arial" panose="020B0604020202020204" pitchFamily="34" charset="0"/>
                </a:rPr>
                <a:t>481968572106750915091411825223071697</a:t>
              </a:r>
            </a:p>
          </p:txBody>
        </p:sp>
        <p:sp>
          <p:nvSpPr>
            <p:cNvPr id="108" name="Text Box 22">
              <a:extLst>
                <a:ext uri="{FF2B5EF4-FFF2-40B4-BE49-F238E27FC236}">
                  <a16:creationId xmlns:a16="http://schemas.microsoft.com/office/drawing/2014/main" id="{D9BF4DD4-D8B3-E841-9716-E4DB33C532EF}"/>
                </a:ext>
              </a:extLst>
            </p:cNvPr>
            <p:cNvSpPr txBox="1">
              <a:spLocks noChangeArrowheads="1"/>
            </p:cNvSpPr>
            <p:nvPr/>
          </p:nvSpPr>
          <p:spPr bwMode="auto">
            <a:xfrm>
              <a:off x="6777992" y="5422453"/>
              <a:ext cx="585479" cy="52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C00000"/>
                  </a:solidFill>
                  <a:effectLst/>
                  <a:uLnTx/>
                  <a:uFillTx/>
                  <a:latin typeface="Arial" panose="020B0604020202020204" pitchFamily="34" charset="0"/>
                  <a:cs typeface="Arial" panose="020B0604020202020204" pitchFamily="34" charset="0"/>
                </a:rPr>
                <a:t>12</a:t>
              </a:r>
            </a:p>
          </p:txBody>
        </p:sp>
        <p:grpSp>
          <p:nvGrpSpPr>
            <p:cNvPr id="109" name="Group 23">
              <a:extLst>
                <a:ext uri="{FF2B5EF4-FFF2-40B4-BE49-F238E27FC236}">
                  <a16:creationId xmlns:a16="http://schemas.microsoft.com/office/drawing/2014/main" id="{8885D463-FAA8-9140-9A84-C0EDE70EF42E}"/>
                </a:ext>
              </a:extLst>
            </p:cNvPr>
            <p:cNvGrpSpPr>
              <a:grpSpLocks/>
            </p:cNvGrpSpPr>
            <p:nvPr/>
          </p:nvGrpSpPr>
          <p:grpSpPr bwMode="auto">
            <a:xfrm>
              <a:off x="3476645" y="4729396"/>
              <a:ext cx="538164" cy="676276"/>
              <a:chOff x="3026" y="2876"/>
              <a:chExt cx="339" cy="426"/>
            </a:xfrm>
          </p:grpSpPr>
          <p:sp>
            <p:nvSpPr>
              <p:cNvPr id="114" name="Text Box 24">
                <a:extLst>
                  <a:ext uri="{FF2B5EF4-FFF2-40B4-BE49-F238E27FC236}">
                    <a16:creationId xmlns:a16="http://schemas.microsoft.com/office/drawing/2014/main" id="{6D72F36B-148A-AA4C-8FE5-CC456C4F9A5B}"/>
                  </a:ext>
                </a:extLst>
              </p:cNvPr>
              <p:cNvSpPr txBox="1">
                <a:spLocks noChangeArrowheads="1"/>
              </p:cNvSpPr>
              <p:nvPr/>
            </p:nvSpPr>
            <p:spPr bwMode="auto">
              <a:xfrm>
                <a:off x="3026" y="2973"/>
                <a:ext cx="229"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c</a:t>
                </a:r>
              </a:p>
            </p:txBody>
          </p:sp>
          <p:sp>
            <p:nvSpPr>
              <p:cNvPr id="115" name="Text Box 25">
                <a:extLst>
                  <a:ext uri="{FF2B5EF4-FFF2-40B4-BE49-F238E27FC236}">
                    <a16:creationId xmlns:a16="http://schemas.microsoft.com/office/drawing/2014/main" id="{678A0FE0-D6EC-FC46-B048-C1C5F1AFE360}"/>
                  </a:ext>
                </a:extLst>
              </p:cNvPr>
              <p:cNvSpPr txBox="1">
                <a:spLocks noChangeArrowheads="1"/>
              </p:cNvSpPr>
              <p:nvPr/>
            </p:nvSpPr>
            <p:spPr bwMode="auto">
              <a:xfrm>
                <a:off x="3122" y="2876"/>
                <a:ext cx="243"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d</a:t>
                </a:r>
              </a:p>
            </p:txBody>
          </p:sp>
        </p:grpSp>
        <p:sp>
          <p:nvSpPr>
            <p:cNvPr id="110" name="Text Box 29">
              <a:extLst>
                <a:ext uri="{FF2B5EF4-FFF2-40B4-BE49-F238E27FC236}">
                  <a16:creationId xmlns:a16="http://schemas.microsoft.com/office/drawing/2014/main" id="{9263726D-66BD-4840-925A-32F3F8E7CA94}"/>
                </a:ext>
              </a:extLst>
            </p:cNvPr>
            <p:cNvSpPr txBox="1">
              <a:spLocks noChangeArrowheads="1"/>
            </p:cNvSpPr>
            <p:nvPr/>
          </p:nvSpPr>
          <p:spPr bwMode="auto">
            <a:xfrm>
              <a:off x="451479" y="5059140"/>
              <a:ext cx="1464016" cy="52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99"/>
                  </a:solidFill>
                  <a:effectLst/>
                  <a:uLnTx/>
                  <a:uFillTx/>
                  <a:latin typeface="Arial" panose="020B0604020202020204" pitchFamily="34" charset="0"/>
                  <a:cs typeface="Arial" panose="020B0604020202020204" pitchFamily="34" charset="0"/>
                </a:rPr>
                <a:t>decrypt:</a:t>
              </a:r>
            </a:p>
          </p:txBody>
        </p:sp>
        <p:sp>
          <p:nvSpPr>
            <p:cNvPr id="111" name="Right Brace 36">
              <a:extLst>
                <a:ext uri="{FF2B5EF4-FFF2-40B4-BE49-F238E27FC236}">
                  <a16:creationId xmlns:a16="http://schemas.microsoft.com/office/drawing/2014/main" id="{806B4247-52E0-F94A-A51F-3FF58755CFC4}"/>
                </a:ext>
              </a:extLst>
            </p:cNvPr>
            <p:cNvSpPr>
              <a:spLocks/>
            </p:cNvSpPr>
            <p:nvPr/>
          </p:nvSpPr>
          <p:spPr bwMode="auto">
            <a:xfrm rot="5400000">
              <a:off x="2446575" y="5102686"/>
              <a:ext cx="168727" cy="468086"/>
            </a:xfrm>
            <a:prstGeom prst="rightBrace">
              <a:avLst>
                <a:gd name="adj1" fmla="val 8336"/>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112" name="Right Brace 37">
              <a:extLst>
                <a:ext uri="{FF2B5EF4-FFF2-40B4-BE49-F238E27FC236}">
                  <a16:creationId xmlns:a16="http://schemas.microsoft.com/office/drawing/2014/main" id="{780C030B-9AB8-4A41-9DF9-D8B492D150D9}"/>
                </a:ext>
              </a:extLst>
            </p:cNvPr>
            <p:cNvSpPr>
              <a:spLocks/>
            </p:cNvSpPr>
            <p:nvPr/>
          </p:nvSpPr>
          <p:spPr bwMode="auto">
            <a:xfrm rot="5400000">
              <a:off x="3605907" y="5108131"/>
              <a:ext cx="168727" cy="468086"/>
            </a:xfrm>
            <a:prstGeom prst="rightBrace">
              <a:avLst>
                <a:gd name="adj1" fmla="val 8336"/>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sp>
          <p:nvSpPr>
            <p:cNvPr id="113" name="Right Brace 38">
              <a:extLst>
                <a:ext uri="{FF2B5EF4-FFF2-40B4-BE49-F238E27FC236}">
                  <a16:creationId xmlns:a16="http://schemas.microsoft.com/office/drawing/2014/main" id="{B97D913A-A8C6-074F-AC8F-39F524A3F81C}"/>
                </a:ext>
              </a:extLst>
            </p:cNvPr>
            <p:cNvSpPr>
              <a:spLocks/>
            </p:cNvSpPr>
            <p:nvPr/>
          </p:nvSpPr>
          <p:spPr bwMode="auto">
            <a:xfrm rot="5400000">
              <a:off x="7440166" y="4305762"/>
              <a:ext cx="153305" cy="2046514"/>
            </a:xfrm>
            <a:prstGeom prst="rightBrace">
              <a:avLst>
                <a:gd name="adj1" fmla="val 8335"/>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grpSp>
    </p:spTree>
    <p:extLst>
      <p:ext uri="{BB962C8B-B14F-4D97-AF65-F5344CB8AC3E}">
        <p14:creationId xmlns:p14="http://schemas.microsoft.com/office/powerpoint/2010/main" val="660981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405B68-5F2F-D693-B5FC-8415079958E0}"/>
              </a:ext>
            </a:extLst>
          </p:cNvPr>
          <p:cNvPicPr>
            <a:picLocks noGrp="1" noChangeAspect="1"/>
          </p:cNvPicPr>
          <p:nvPr>
            <p:ph idx="1"/>
          </p:nvPr>
        </p:nvPicPr>
        <p:blipFill>
          <a:blip r:embed="rId3"/>
          <a:stretch>
            <a:fillRect/>
          </a:stretch>
        </p:blipFill>
        <p:spPr>
          <a:xfrm>
            <a:off x="6096000" y="1841565"/>
            <a:ext cx="5090803" cy="4084637"/>
          </a:xfrm>
        </p:spPr>
      </p:pic>
      <p:sp>
        <p:nvSpPr>
          <p:cNvPr id="2" name="Title 1">
            <a:extLst>
              <a:ext uri="{FF2B5EF4-FFF2-40B4-BE49-F238E27FC236}">
                <a16:creationId xmlns:a16="http://schemas.microsoft.com/office/drawing/2014/main" id="{1D2FA7D6-01CF-463A-474A-ADB5115DFA97}"/>
              </a:ext>
            </a:extLst>
          </p:cNvPr>
          <p:cNvSpPr>
            <a:spLocks noGrp="1"/>
          </p:cNvSpPr>
          <p:nvPr>
            <p:ph type="title"/>
          </p:nvPr>
        </p:nvSpPr>
        <p:spPr/>
        <p:txBody>
          <a:bodyPr/>
          <a:lstStyle/>
          <a:p>
            <a:r>
              <a:rPr lang="en-US"/>
              <a:t>Securitatea parolelor</a:t>
            </a:r>
          </a:p>
        </p:txBody>
      </p:sp>
      <p:sp>
        <p:nvSpPr>
          <p:cNvPr id="3" name="Text Placeholder 2">
            <a:extLst>
              <a:ext uri="{FF2B5EF4-FFF2-40B4-BE49-F238E27FC236}">
                <a16:creationId xmlns:a16="http://schemas.microsoft.com/office/drawing/2014/main" id="{ADF42267-A631-DCB4-2B90-39D409472F94}"/>
              </a:ext>
            </a:extLst>
          </p:cNvPr>
          <p:cNvSpPr>
            <a:spLocks noGrp="1"/>
          </p:cNvSpPr>
          <p:nvPr>
            <p:ph type="body" sz="quarter" idx="10"/>
          </p:nvPr>
        </p:nvSpPr>
        <p:spPr>
          <a:xfrm>
            <a:off x="381000" y="1316103"/>
            <a:ext cx="10972800" cy="525462"/>
          </a:xfrm>
        </p:spPr>
        <p:txBody>
          <a:bodyPr/>
          <a:lstStyle/>
          <a:p>
            <a:r>
              <a:rPr lang="en-US"/>
              <a:t>Entropia determin</a:t>
            </a:r>
            <a:r>
              <a:rPr lang="en-US">
                <a:latin typeface="Calibri" panose="020F0502020204030204" pitchFamily="34" charset="0"/>
                <a:cs typeface="Calibri" panose="020F0502020204030204" pitchFamily="34" charset="0"/>
              </a:rPr>
              <a:t>ă</a:t>
            </a:r>
            <a:r>
              <a:rPr lang="en-US"/>
              <a:t> cat de aleatoare sunt datele</a:t>
            </a:r>
          </a:p>
        </p:txBody>
      </p:sp>
      <p:sp>
        <p:nvSpPr>
          <p:cNvPr id="7" name="TextBox 6">
            <a:extLst>
              <a:ext uri="{FF2B5EF4-FFF2-40B4-BE49-F238E27FC236}">
                <a16:creationId xmlns:a16="http://schemas.microsoft.com/office/drawing/2014/main" id="{E7BD1158-6221-65BA-F29B-BAC37DDA495D}"/>
              </a:ext>
            </a:extLst>
          </p:cNvPr>
          <p:cNvSpPr txBox="1"/>
          <p:nvPr/>
        </p:nvSpPr>
        <p:spPr>
          <a:xfrm>
            <a:off x="235669" y="2274398"/>
            <a:ext cx="6176147" cy="3046219"/>
          </a:xfrm>
          <a:prstGeom prst="rect">
            <a:avLst/>
          </a:prstGeom>
          <a:noFill/>
        </p:spPr>
        <p:txBody>
          <a:bodyPr wrap="square" lIns="91440" tIns="45720" rIns="91440" bIns="45720" anchor="t">
            <a:spAutoFit/>
          </a:bodyPr>
          <a:lstStyle/>
          <a:p>
            <a:pPr marL="742950" marR="0" lvl="1" indent="-285750">
              <a:lnSpc>
                <a:spcPct val="107000"/>
              </a:lnSpc>
              <a:spcBef>
                <a:spcPts val="0"/>
              </a:spcBef>
              <a:spcAft>
                <a:spcPts val="0"/>
              </a:spcAft>
              <a:buFont typeface="Arial" panose="020B0604020202020204" pitchFamily="34" charset="0"/>
              <a:buChar char="•"/>
            </a:pPr>
            <a:r>
              <a:rPr lang="en-US" sz="2400" b="0" i="0">
                <a:solidFill>
                  <a:srgbClr val="000000"/>
                </a:solidFill>
                <a:effectLst/>
                <a:latin typeface="Calibri" panose="020F0502020204030204" pitchFamily="34" charset="0"/>
                <a:cs typeface="Calibri" panose="020F0502020204030204" pitchFamily="34" charset="0"/>
              </a:rPr>
              <a:t>Cate de puternica este o parola?</a:t>
            </a:r>
            <a:endParaRPr lang="en-US" sz="24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nSpc>
                <a:spcPct val="107000"/>
              </a:lnSpc>
              <a:spcBef>
                <a:spcPts val="0"/>
              </a:spcBef>
              <a:spcAft>
                <a:spcPts val="0"/>
              </a:spcAft>
              <a:buFont typeface="Arial" panose="020B0604020202020204" pitchFamily="34" charset="0"/>
              <a:buChar char="•"/>
            </a:pPr>
            <a:r>
              <a:rPr lang="en-US" sz="2400">
                <a:solidFill>
                  <a:srgbClr val="000000"/>
                </a:solidFill>
                <a:effectLst/>
                <a:latin typeface="Calibri" panose="020F0502020204030204" pitchFamily="34" charset="0"/>
                <a:ea typeface="Calibri" panose="020F0502020204030204" pitchFamily="34" charset="0"/>
                <a:cs typeface="Calibri" panose="020F0502020204030204" pitchFamily="34" charset="0"/>
              </a:rPr>
              <a:t>Rezistenta la:</a:t>
            </a:r>
          </a:p>
          <a:p>
            <a:pPr marL="1200150" lvl="2" indent="-285750">
              <a:lnSpc>
                <a:spcPct val="107000"/>
              </a:lnSpc>
              <a:buFont typeface="+mj-lt"/>
              <a:buAutoNum type="alphaLcPeriod"/>
            </a:pPr>
            <a:r>
              <a:rPr lang="en-US" sz="2400">
                <a:solidFill>
                  <a:srgbClr val="000000"/>
                </a:solidFill>
                <a:effectLst/>
                <a:latin typeface="Calibri" panose="020F0502020204030204" pitchFamily="34" charset="0"/>
                <a:ea typeface="Calibri" panose="020F0502020204030204" pitchFamily="34" charset="0"/>
                <a:cs typeface="Calibri" panose="020F0502020204030204" pitchFamily="34" charset="0"/>
              </a:rPr>
              <a:t>Brute force attacks</a:t>
            </a:r>
            <a:endParaRPr lang="en-US" sz="2400">
              <a:effectLst/>
              <a:latin typeface="Calibri" panose="020F0502020204030204" pitchFamily="34" charset="0"/>
              <a:ea typeface="Calibri" panose="020F0502020204030204" pitchFamily="34" charset="0"/>
              <a:cs typeface="Calibri" panose="020F0502020204030204" pitchFamily="34" charset="0"/>
            </a:endParaRPr>
          </a:p>
          <a:p>
            <a:pPr marL="1200150" lvl="2" indent="-285750">
              <a:lnSpc>
                <a:spcPct val="107000"/>
              </a:lnSpc>
              <a:buFont typeface="+mj-lt"/>
              <a:buAutoNum type="alphaLcPeriod"/>
            </a:pPr>
            <a:r>
              <a:rPr lang="en-US" sz="2400">
                <a:solidFill>
                  <a:srgbClr val="000000"/>
                </a:solidFill>
                <a:effectLst/>
                <a:latin typeface="Calibri" panose="020F0502020204030204" pitchFamily="34" charset="0"/>
                <a:ea typeface="Calibri" panose="020F0502020204030204" pitchFamily="34" charset="0"/>
                <a:cs typeface="Calibri" panose="020F0502020204030204" pitchFamily="34" charset="0"/>
              </a:rPr>
              <a:t>Dictionary attacks</a:t>
            </a:r>
            <a:endParaRPr lang="en-US" sz="2400">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nSpc>
                <a:spcPct val="107000"/>
              </a:lnSpc>
              <a:spcBef>
                <a:spcPts val="0"/>
              </a:spcBef>
              <a:spcAft>
                <a:spcPts val="800"/>
              </a:spcAft>
              <a:buFont typeface="Arial" panose="020B0604020202020204" pitchFamily="34" charset="0"/>
              <a:buChar char="•"/>
            </a:pPr>
            <a:r>
              <a:rPr lang="en-US" sz="2400">
                <a:solidFill>
                  <a:srgbClr val="000000"/>
                </a:solidFill>
                <a:effectLst/>
                <a:latin typeface="Calibri" panose="020F0502020204030204" pitchFamily="34" charset="0"/>
                <a:ea typeface="Calibri" panose="020F0502020204030204" pitchFamily="34" charset="0"/>
                <a:cs typeface="Calibri" panose="020F0502020204030204" pitchFamily="34" charset="0"/>
              </a:rPr>
              <a:t>Cantitatea de entropie: masurata in biti</a:t>
            </a:r>
          </a:p>
          <a:p>
            <a:pPr marL="1200150" lvl="2" indent="-285750">
              <a:lnSpc>
                <a:spcPct val="107000"/>
              </a:lnSpc>
              <a:spcAft>
                <a:spcPts val="800"/>
              </a:spcAft>
              <a:buFont typeface="Arial" panose="020B0604020202020204" pitchFamily="34" charset="0"/>
              <a:buChar char="•"/>
            </a:pPr>
            <a:r>
              <a:rPr lang="en-US" sz="2400">
                <a:solidFill>
                  <a:srgbClr val="000000"/>
                </a:solidFill>
                <a:latin typeface="Calibri"/>
                <a:ea typeface="Calibri" panose="020F0502020204030204" pitchFamily="34" charset="0"/>
                <a:cs typeface="Calibri"/>
              </a:rPr>
              <a:t>log</a:t>
            </a:r>
            <a:r>
              <a:rPr lang="en-US" sz="2400" baseline="-25000">
                <a:solidFill>
                  <a:srgbClr val="000000"/>
                </a:solidFill>
                <a:latin typeface="Calibri"/>
                <a:ea typeface="Calibri" panose="020F0502020204030204" pitchFamily="34" charset="0"/>
                <a:cs typeface="Calibri"/>
              </a:rPr>
              <a:t>2</a:t>
            </a:r>
            <a:r>
              <a:rPr lang="en-US" sz="2400">
                <a:solidFill>
                  <a:srgbClr val="000000"/>
                </a:solidFill>
                <a:latin typeface="Calibri"/>
                <a:ea typeface="Calibri" panose="020F0502020204030204" pitchFamily="34" charset="0"/>
                <a:cs typeface="Calibri"/>
              </a:rPr>
              <a:t>(</a:t>
            </a:r>
            <a:r>
              <a:rPr lang="en-US" sz="2400" err="1">
                <a:solidFill>
                  <a:srgbClr val="000000"/>
                </a:solidFill>
                <a:latin typeface="Calibri"/>
                <a:ea typeface="Calibri" panose="020F0502020204030204" pitchFamily="34" charset="0"/>
                <a:cs typeface="Calibri"/>
              </a:rPr>
              <a:t>numar_de_posibilitati</a:t>
            </a:r>
            <a:r>
              <a:rPr lang="en-US" sz="2400">
                <a:solidFill>
                  <a:srgbClr val="000000"/>
                </a:solidFill>
                <a:latin typeface="Calibri"/>
                <a:ea typeface="Calibri" panose="020F0502020204030204" pitchFamily="34" charset="0"/>
                <a:cs typeface="Calibri"/>
              </a:rPr>
              <a:t>)</a:t>
            </a:r>
            <a:endParaRPr lang="en-US" sz="2400">
              <a:solidFill>
                <a:srgbClr val="525252"/>
              </a:solidFill>
              <a:latin typeface="Calibri"/>
              <a:ea typeface="Calibri" panose="020F0502020204030204" pitchFamily="34" charset="0"/>
              <a:cs typeface="Calibri" panose="020F0502020204030204" pitchFamily="34" charset="0"/>
            </a:endParaRPr>
          </a:p>
          <a:p>
            <a:pPr lvl="2">
              <a:lnSpc>
                <a:spcPct val="107000"/>
              </a:lnSpc>
              <a:spcAft>
                <a:spcPts val="800"/>
              </a:spcAft>
            </a:pPr>
            <a:endParaRPr lang="en-US" sz="24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9330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BA83A-5F11-2B34-99AB-522E471D6FBE}"/>
              </a:ext>
            </a:extLst>
          </p:cNvPr>
          <p:cNvSpPr>
            <a:spLocks noGrp="1"/>
          </p:cNvSpPr>
          <p:nvPr>
            <p:ph type="title"/>
          </p:nvPr>
        </p:nvSpPr>
        <p:spPr/>
        <p:txBody>
          <a:bodyPr/>
          <a:lstStyle/>
          <a:p>
            <a:r>
              <a:rPr lang="en-US"/>
              <a:t>SSL / TLS </a:t>
            </a:r>
          </a:p>
        </p:txBody>
      </p:sp>
      <p:sp>
        <p:nvSpPr>
          <p:cNvPr id="3" name="Content Placeholder 2">
            <a:extLst>
              <a:ext uri="{FF2B5EF4-FFF2-40B4-BE49-F238E27FC236}">
                <a16:creationId xmlns:a16="http://schemas.microsoft.com/office/drawing/2014/main" id="{E8F4B0BF-F5C5-2138-2CAB-2A8DEF696547}"/>
              </a:ext>
            </a:extLst>
          </p:cNvPr>
          <p:cNvSpPr>
            <a:spLocks noGrp="1"/>
          </p:cNvSpPr>
          <p:nvPr>
            <p:ph idx="1"/>
          </p:nvPr>
        </p:nvSpPr>
        <p:spPr/>
        <p:txBody>
          <a:bodyPr>
            <a:normAutofit fontScale="77500" lnSpcReduction="20000"/>
          </a:bodyPr>
          <a:lstStyle/>
          <a:p>
            <a:pPr marL="0" indent="0" algn="l">
              <a:buNone/>
            </a:pPr>
            <a:r>
              <a:rPr lang="en-US" b="0" i="0">
                <a:solidFill>
                  <a:srgbClr val="333333"/>
                </a:solidFill>
                <a:effectLst/>
                <a:latin typeface="SegoeUI"/>
              </a:rPr>
              <a:t>TLS provide three security services, with an optional fourth.</a:t>
            </a:r>
          </a:p>
          <a:p>
            <a:pPr lvl="1">
              <a:buFont typeface="Arial" panose="020B0604020202020204" pitchFamily="34" charset="0"/>
              <a:buChar char="•"/>
            </a:pPr>
            <a:r>
              <a:rPr lang="en-US" b="0" i="0">
                <a:solidFill>
                  <a:srgbClr val="333333"/>
                </a:solidFill>
                <a:effectLst/>
                <a:latin typeface="SegoeUI"/>
              </a:rPr>
              <a:t>The first is server authentication, in other words, “is the server I connect to the real server?”</a:t>
            </a:r>
          </a:p>
          <a:p>
            <a:pPr lvl="1">
              <a:buFont typeface="Arial" panose="020B0604020202020204" pitchFamily="34" charset="0"/>
              <a:buChar char="•"/>
            </a:pPr>
            <a:r>
              <a:rPr lang="en-US" b="0" i="0">
                <a:solidFill>
                  <a:srgbClr val="333333"/>
                </a:solidFill>
                <a:effectLst/>
                <a:latin typeface="SegoeUI"/>
              </a:rPr>
              <a:t>The second is channel encryption.</a:t>
            </a:r>
          </a:p>
          <a:p>
            <a:pPr lvl="1">
              <a:buFont typeface="Arial" panose="020B0604020202020204" pitchFamily="34" charset="0"/>
              <a:buChar char="•"/>
            </a:pPr>
            <a:r>
              <a:rPr lang="en-US" b="0" i="0">
                <a:solidFill>
                  <a:srgbClr val="333333"/>
                </a:solidFill>
                <a:effectLst/>
                <a:latin typeface="SegoeUI"/>
              </a:rPr>
              <a:t>The third is channel integrity protection.</a:t>
            </a:r>
          </a:p>
          <a:p>
            <a:pPr lvl="1">
              <a:buFont typeface="Arial" panose="020B0604020202020204" pitchFamily="34" charset="0"/>
              <a:buChar char="•"/>
            </a:pPr>
            <a:r>
              <a:rPr lang="en-US" b="0" i="0">
                <a:solidFill>
                  <a:srgbClr val="333333"/>
                </a:solidFill>
                <a:effectLst/>
                <a:latin typeface="SegoeUI"/>
              </a:rPr>
              <a:t>The fourth option is client authentication, in other words, the server requires the client also authenticate themselves using TLS.</a:t>
            </a:r>
          </a:p>
          <a:p>
            <a:pPr lvl="1"/>
            <a:r>
              <a:rPr lang="en-US" b="0" i="0">
                <a:solidFill>
                  <a:srgbClr val="333333"/>
                </a:solidFill>
                <a:effectLst/>
                <a:latin typeface="SegoeUI"/>
              </a:rPr>
              <a:t>Now here is the critically important part:</a:t>
            </a:r>
          </a:p>
          <a:p>
            <a:pPr marL="0" indent="0" algn="l">
              <a:buNone/>
            </a:pPr>
            <a:endParaRPr lang="en-US" b="0" i="0">
              <a:solidFill>
                <a:srgbClr val="333333"/>
              </a:solidFill>
              <a:effectLst/>
              <a:latin typeface="SegoeUI"/>
            </a:endParaRPr>
          </a:p>
          <a:p>
            <a:pPr algn="ctr"/>
            <a:r>
              <a:rPr lang="en-US" b="1" i="0">
                <a:solidFill>
                  <a:srgbClr val="333333"/>
                </a:solidFill>
                <a:effectLst/>
                <a:latin typeface="SegoeUI"/>
              </a:rPr>
              <a:t>Channel protections are of little use if you do not know which server you are talking to!</a:t>
            </a:r>
          </a:p>
          <a:p>
            <a:pPr algn="l"/>
            <a:r>
              <a:rPr lang="en-US" b="0" i="0">
                <a:solidFill>
                  <a:srgbClr val="333333"/>
                </a:solidFill>
                <a:effectLst/>
                <a:latin typeface="SegoeUI"/>
              </a:rPr>
              <a:t>Do the right thing and use real certificates in dev/test that chain up to a trusted root. If you don’t want to use a commercial certificate authority (CA) you could use Windows Certificate Services and deploy the root certificate on your dev boxes.</a:t>
            </a:r>
          </a:p>
          <a:p>
            <a:pPr algn="l"/>
            <a:r>
              <a:rPr lang="en-US" b="0" i="0">
                <a:solidFill>
                  <a:srgbClr val="333333"/>
                </a:solidFill>
                <a:effectLst/>
                <a:latin typeface="SegoeUI"/>
              </a:rPr>
              <a:t>This is precisely what I do in a Windows Server VM in Azure: I have my own CA and issue certs as needed, and when it’s not in use I just shut the VM down.</a:t>
            </a:r>
          </a:p>
          <a:p>
            <a:pPr algn="ctr"/>
            <a:endParaRPr lang="en-US" b="0" i="0">
              <a:solidFill>
                <a:srgbClr val="333333"/>
              </a:solidFill>
              <a:effectLst/>
              <a:latin typeface="SegoeUI"/>
            </a:endParaRPr>
          </a:p>
          <a:p>
            <a:endParaRPr lang="en-US"/>
          </a:p>
        </p:txBody>
      </p:sp>
      <p:sp>
        <p:nvSpPr>
          <p:cNvPr id="5" name="TextBox 4">
            <a:extLst>
              <a:ext uri="{FF2B5EF4-FFF2-40B4-BE49-F238E27FC236}">
                <a16:creationId xmlns:a16="http://schemas.microsoft.com/office/drawing/2014/main" id="{6B264CB2-A5A1-9C5E-9F24-F99F7DCF4F6F}"/>
              </a:ext>
            </a:extLst>
          </p:cNvPr>
          <p:cNvSpPr txBox="1"/>
          <p:nvPr/>
        </p:nvSpPr>
        <p:spPr>
          <a:xfrm>
            <a:off x="4762099" y="221694"/>
            <a:ext cx="6097604" cy="923330"/>
          </a:xfrm>
          <a:prstGeom prst="rect">
            <a:avLst/>
          </a:prstGeom>
          <a:noFill/>
        </p:spPr>
        <p:txBody>
          <a:bodyPr wrap="square">
            <a:spAutoFit/>
          </a:bodyPr>
          <a:lstStyle/>
          <a:p>
            <a:r>
              <a:rPr lang="en-US"/>
              <a:t>https://techcommunity.microsoft.com/t5/azure-sql-blog/the-importance-of-tls-with-sql-server/ba-p/3801220#M1415</a:t>
            </a:r>
          </a:p>
        </p:txBody>
      </p:sp>
    </p:spTree>
    <p:extLst>
      <p:ext uri="{BB962C8B-B14F-4D97-AF65-F5344CB8AC3E}">
        <p14:creationId xmlns:p14="http://schemas.microsoft.com/office/powerpoint/2010/main" val="2399636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4138-C1C4-B49E-03E5-93C42FEAF530}"/>
              </a:ext>
            </a:extLst>
          </p:cNvPr>
          <p:cNvSpPr>
            <a:spLocks noGrp="1"/>
          </p:cNvSpPr>
          <p:nvPr>
            <p:ph type="title"/>
          </p:nvPr>
        </p:nvSpPr>
        <p:spPr/>
        <p:txBody>
          <a:bodyPr/>
          <a:lstStyle/>
          <a:p>
            <a:r>
              <a:rPr lang="en-US"/>
              <a:t>Challenge: </a:t>
            </a:r>
            <a:br>
              <a:rPr lang="en-US"/>
            </a:br>
            <a:r>
              <a:rPr lang="en-US"/>
              <a:t>Criptografia cu chei publice – atac cu numere prime</a:t>
            </a:r>
          </a:p>
        </p:txBody>
      </p:sp>
      <p:sp>
        <p:nvSpPr>
          <p:cNvPr id="3" name="Content Placeholder 2">
            <a:extLst>
              <a:ext uri="{FF2B5EF4-FFF2-40B4-BE49-F238E27FC236}">
                <a16:creationId xmlns:a16="http://schemas.microsoft.com/office/drawing/2014/main" id="{06C11D17-08FE-D8FF-6D17-6C6E324AAD0B}"/>
              </a:ext>
            </a:extLst>
          </p:cNvPr>
          <p:cNvSpPr>
            <a:spLocks noGrp="1"/>
          </p:cNvSpPr>
          <p:nvPr>
            <p:ph idx="1"/>
          </p:nvPr>
        </p:nvSpPr>
        <p:spPr/>
        <p:txBody>
          <a:bodyPr>
            <a:normAutofit fontScale="70000" lnSpcReduction="20000"/>
          </a:bodyPr>
          <a:lstStyle/>
          <a:p>
            <a:pPr algn="l" fontAlgn="t"/>
            <a:r>
              <a:rPr lang="en-US" b="0" i="0">
                <a:solidFill>
                  <a:srgbClr val="172B4D"/>
                </a:solidFill>
                <a:effectLst/>
                <a:latin typeface="-apple-system"/>
              </a:rPr>
              <a:t>The widespread RSA cryptosystem is based on the difficulty of factoring large numbers into their prime constituents. Part of an RSA key is a large number (say N) which is the product of two prime numbers (say P and Q) that are randomly chosen and must never be revealed.</a:t>
            </a:r>
          </a:p>
          <a:p>
            <a:pPr algn="l" fontAlgn="t"/>
            <a:r>
              <a:rPr lang="en-US" b="0" i="0">
                <a:solidFill>
                  <a:srgbClr val="172B4D"/>
                </a:solidFill>
                <a:effectLst/>
                <a:latin typeface="-apple-system"/>
              </a:rPr>
              <a:t> </a:t>
            </a:r>
          </a:p>
          <a:p>
            <a:pPr algn="l" fontAlgn="t"/>
            <a:r>
              <a:rPr lang="en-US" b="0" i="0">
                <a:solidFill>
                  <a:srgbClr val="172B4D"/>
                </a:solidFill>
                <a:effectLst/>
                <a:latin typeface="-apple-system"/>
              </a:rPr>
              <a:t>Assume that due to a faulty randomization process, the chance for different keys to contain identical prime factors has increased significantly. In other words, there is a good chance that for the numbers N1=P1*Q1 and N2=P2*Q2, it holds that P1=P2. Given the above assumption, explain how an adversary that knows N1, N2 but does not know P1, P2, Q1, Q2 is able to reveal them all.</a:t>
            </a:r>
          </a:p>
          <a:p>
            <a:pPr marL="0" indent="0" algn="l">
              <a:buNone/>
            </a:pPr>
            <a:r>
              <a:rPr lang="en-US" b="0" i="0">
                <a:solidFill>
                  <a:srgbClr val="172B4D"/>
                </a:solidFill>
                <a:effectLst/>
                <a:latin typeface="-apple-system"/>
              </a:rPr>
              <a:t>Hint: </a:t>
            </a:r>
            <a:r>
              <a:rPr lang="en-US" b="0" i="0">
                <a:solidFill>
                  <a:srgbClr val="4C4C4C"/>
                </a:solidFill>
                <a:effectLst/>
                <a:latin typeface="-apple-system"/>
              </a:rPr>
              <a:t>Known for</a:t>
            </a:r>
            <a:endParaRPr lang="en-US" b="0" i="0">
              <a:solidFill>
                <a:srgbClr val="333333"/>
              </a:solidFill>
              <a:effectLst/>
              <a:latin typeface="-apple-system"/>
            </a:endParaRPr>
          </a:p>
          <a:p>
            <a:pPr algn="l">
              <a:buFont typeface="Arial" panose="020B0604020202020204" pitchFamily="34" charset="0"/>
              <a:buChar char="•"/>
            </a:pPr>
            <a:r>
              <a:rPr lang="en-US" b="0" i="0">
                <a:solidFill>
                  <a:srgbClr val="0052CC"/>
                </a:solidFill>
                <a:effectLst/>
                <a:latin typeface="-apple-system"/>
                <a:hlinkClick r:id="rId2" tooltip="Euclidean geometry"/>
              </a:rPr>
              <a:t>Euclidean geometry</a:t>
            </a:r>
            <a:endParaRPr lang="en-US" b="0" i="0">
              <a:solidFill>
                <a:srgbClr val="333333"/>
              </a:solidFill>
              <a:effectLst/>
              <a:latin typeface="-apple-system"/>
            </a:endParaRPr>
          </a:p>
          <a:p>
            <a:pPr algn="l">
              <a:buFont typeface="Arial" panose="020B0604020202020204" pitchFamily="34" charset="0"/>
              <a:buChar char="•"/>
            </a:pPr>
            <a:r>
              <a:rPr lang="en-US" b="0" i="0">
                <a:solidFill>
                  <a:srgbClr val="0052CC"/>
                </a:solidFill>
                <a:effectLst/>
                <a:latin typeface="-apple-system"/>
                <a:hlinkClick r:id="rId3" tooltip="Euclid's Elements"/>
              </a:rPr>
              <a:t>Euclid's </a:t>
            </a:r>
            <a:r>
              <a:rPr lang="en-US" b="0" i="1">
                <a:solidFill>
                  <a:srgbClr val="0052CC"/>
                </a:solidFill>
                <a:effectLst/>
                <a:latin typeface="-apple-system"/>
                <a:hlinkClick r:id="rId3" tooltip="Euclid's Elements"/>
              </a:rPr>
              <a:t>Elements</a:t>
            </a:r>
            <a:endParaRPr lang="en-US" b="0" i="0">
              <a:solidFill>
                <a:srgbClr val="333333"/>
              </a:solidFill>
              <a:effectLst/>
              <a:latin typeface="-apple-system"/>
            </a:endParaRPr>
          </a:p>
          <a:p>
            <a:pPr algn="l">
              <a:buFont typeface="Arial" panose="020B0604020202020204" pitchFamily="34" charset="0"/>
              <a:buChar char="•"/>
            </a:pPr>
            <a:r>
              <a:rPr lang="en-US" b="0" i="0">
                <a:solidFill>
                  <a:srgbClr val="0052CC"/>
                </a:solidFill>
                <a:effectLst/>
                <a:latin typeface="-apple-system"/>
                <a:hlinkClick r:id="rId4" tooltip="Euclidean algorithm"/>
              </a:rPr>
              <a:t>Euclidean algorithm</a:t>
            </a:r>
            <a:endParaRPr lang="en-US" b="0" i="0">
              <a:solidFill>
                <a:srgbClr val="333333"/>
              </a:solidFill>
              <a:effectLst/>
              <a:latin typeface="-apple-system"/>
            </a:endParaRPr>
          </a:p>
          <a:p>
            <a:pPr algn="l" fontAlgn="t"/>
            <a:r>
              <a:rPr lang="en-US" b="0" i="0">
                <a:solidFill>
                  <a:srgbClr val="4C4C4C"/>
                </a:solidFill>
                <a:effectLst/>
                <a:latin typeface="-apple-system"/>
              </a:rPr>
              <a:t>Solution: Armed with a priori knowledge that N1 and N2 share a prime, all an attacker has to do in order to discover the value of that prime is to compute their greatest common denominator -- assuming that Q1 != Q2, we have P1=P2=GCD(N1,N2). The greatest common denominator is easily computed using Euclid's algorithm. Once P1=P2 is known, extracting Q1=N1/P1 and Q2=N2/P2 is trivial</a:t>
            </a:r>
            <a:endParaRPr lang="en-US" b="0" i="0">
              <a:solidFill>
                <a:srgbClr val="172B4D"/>
              </a:solidFill>
              <a:effectLst/>
              <a:latin typeface="-apple-system"/>
            </a:endParaRPr>
          </a:p>
          <a:p>
            <a:endParaRPr lang="en-US"/>
          </a:p>
        </p:txBody>
      </p:sp>
    </p:spTree>
    <p:extLst>
      <p:ext uri="{BB962C8B-B14F-4D97-AF65-F5344CB8AC3E}">
        <p14:creationId xmlns:p14="http://schemas.microsoft.com/office/powerpoint/2010/main" val="15356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599D-4953-82AC-F4F4-63451405F94C}"/>
              </a:ext>
            </a:extLst>
          </p:cNvPr>
          <p:cNvSpPr>
            <a:spLocks noGrp="1"/>
          </p:cNvSpPr>
          <p:nvPr>
            <p:ph type="title"/>
          </p:nvPr>
        </p:nvSpPr>
        <p:spPr/>
        <p:txBody>
          <a:bodyPr/>
          <a:lstStyle/>
          <a:p>
            <a:r>
              <a:rPr lang="en-US"/>
              <a:t>Cybersecurity Objectives  / </a:t>
            </a:r>
            <a:r>
              <a:rPr lang="en-US" sz="2400"/>
              <a:t>Obiectivele Securitaţii Informatice</a:t>
            </a:r>
            <a:endParaRPr lang="en-US"/>
          </a:p>
        </p:txBody>
      </p:sp>
      <p:sp>
        <p:nvSpPr>
          <p:cNvPr id="5" name="Content Placeholder 4">
            <a:extLst>
              <a:ext uri="{FF2B5EF4-FFF2-40B4-BE49-F238E27FC236}">
                <a16:creationId xmlns:a16="http://schemas.microsoft.com/office/drawing/2014/main" id="{31B01BCA-EBD2-31E1-B9D6-C88EDC4EF88D}"/>
              </a:ext>
            </a:extLst>
          </p:cNvPr>
          <p:cNvSpPr>
            <a:spLocks noGrp="1"/>
          </p:cNvSpPr>
          <p:nvPr>
            <p:ph idx="1"/>
          </p:nvPr>
        </p:nvSpPr>
        <p:spPr>
          <a:xfrm>
            <a:off x="380999" y="1487056"/>
            <a:ext cx="6183087" cy="4495103"/>
          </a:xfrm>
        </p:spPr>
        <p:txBody>
          <a:bodyPr>
            <a:normAutofit fontScale="85000" lnSpcReduction="20000"/>
          </a:bodyPr>
          <a:lstStyle/>
          <a:p>
            <a:r>
              <a:rPr lang="en-US"/>
              <a:t>Data confidentiality </a:t>
            </a:r>
          </a:p>
          <a:p>
            <a:pPr lvl="1"/>
            <a:r>
              <a:rPr lang="en-US"/>
              <a:t>only the sender and the intended receiver of should “understand” message contents</a:t>
            </a:r>
          </a:p>
          <a:p>
            <a:r>
              <a:rPr lang="en-US"/>
              <a:t>Authentication: </a:t>
            </a:r>
          </a:p>
          <a:p>
            <a:pPr lvl="1"/>
            <a:r>
              <a:rPr lang="en-US"/>
              <a:t>sender and receiver can confirm each other’s identity</a:t>
            </a:r>
          </a:p>
          <a:p>
            <a:r>
              <a:rPr lang="en-US"/>
              <a:t>Data Integrity: </a:t>
            </a:r>
          </a:p>
          <a:p>
            <a:pPr lvl="1"/>
            <a:r>
              <a:rPr lang="en-US"/>
              <a:t>Sender and receiver ensure the message was not altered (in transit or afterwards)</a:t>
            </a:r>
          </a:p>
          <a:p>
            <a:r>
              <a:rPr lang="en-US"/>
              <a:t>Data availability: </a:t>
            </a:r>
          </a:p>
          <a:p>
            <a:pPr lvl="1"/>
            <a:r>
              <a:rPr lang="en-US"/>
              <a:t>access and availability: services must be accessible and available to users</a:t>
            </a:r>
          </a:p>
          <a:p>
            <a:r>
              <a:rPr lang="en-US"/>
              <a:t>Privacy </a:t>
            </a:r>
          </a:p>
          <a:p>
            <a:pPr lvl="1"/>
            <a:r>
              <a:rPr lang="en-US"/>
              <a:t>Private life protection (GDPR)</a:t>
            </a:r>
          </a:p>
          <a:p>
            <a:endParaRPr lang="en-US"/>
          </a:p>
          <a:p>
            <a:endParaRPr lang="en-US"/>
          </a:p>
        </p:txBody>
      </p:sp>
      <p:grpSp>
        <p:nvGrpSpPr>
          <p:cNvPr id="6" name="Group 5">
            <a:extLst>
              <a:ext uri="{FF2B5EF4-FFF2-40B4-BE49-F238E27FC236}">
                <a16:creationId xmlns:a16="http://schemas.microsoft.com/office/drawing/2014/main" id="{B5A2BAA9-BF86-67A0-9C6F-0EA8C50B193B}"/>
              </a:ext>
            </a:extLst>
          </p:cNvPr>
          <p:cNvGrpSpPr/>
          <p:nvPr/>
        </p:nvGrpSpPr>
        <p:grpSpPr>
          <a:xfrm>
            <a:off x="6738257" y="1487056"/>
            <a:ext cx="4914053" cy="4253220"/>
            <a:chOff x="6738257" y="1487056"/>
            <a:chExt cx="4914053" cy="4253220"/>
          </a:xfrm>
        </p:grpSpPr>
        <p:pic>
          <p:nvPicPr>
            <p:cNvPr id="3" name="Content Placeholder 5">
              <a:extLst>
                <a:ext uri="{FF2B5EF4-FFF2-40B4-BE49-F238E27FC236}">
                  <a16:creationId xmlns:a16="http://schemas.microsoft.com/office/drawing/2014/main" id="{078B7D1A-52AA-9A9D-AD61-53EB8673C16D}"/>
                </a:ext>
              </a:extLst>
            </p:cNvPr>
            <p:cNvPicPr>
              <a:picLocks noChangeAspect="1"/>
            </p:cNvPicPr>
            <p:nvPr/>
          </p:nvPicPr>
          <p:blipFill>
            <a:blip r:embed="rId3"/>
            <a:stretch>
              <a:fillRect/>
            </a:stretch>
          </p:blipFill>
          <p:spPr>
            <a:xfrm>
              <a:off x="7471061" y="1487056"/>
              <a:ext cx="3547734" cy="3868737"/>
            </a:xfrm>
            <a:prstGeom prst="rect">
              <a:avLst/>
            </a:prstGeom>
          </p:spPr>
        </p:pic>
        <p:sp>
          <p:nvSpPr>
            <p:cNvPr id="4" name="TextBox 3">
              <a:extLst>
                <a:ext uri="{FF2B5EF4-FFF2-40B4-BE49-F238E27FC236}">
                  <a16:creationId xmlns:a16="http://schemas.microsoft.com/office/drawing/2014/main" id="{036E663F-C485-7E36-7B4D-119833F673D9}"/>
                </a:ext>
              </a:extLst>
            </p:cNvPr>
            <p:cNvSpPr txBox="1"/>
            <p:nvPr/>
          </p:nvSpPr>
          <p:spPr>
            <a:xfrm>
              <a:off x="6738257" y="5370944"/>
              <a:ext cx="4914053" cy="369332"/>
            </a:xfrm>
            <a:prstGeom prst="rect">
              <a:avLst/>
            </a:prstGeom>
            <a:noFill/>
          </p:spPr>
          <p:txBody>
            <a:bodyPr wrap="square" rtlCol="0">
              <a:spAutoFit/>
            </a:bodyPr>
            <a:lstStyle/>
            <a:p>
              <a:r>
                <a:rPr lang="en-US"/>
                <a:t>Privacy: Europe is a step ahead with GDPR</a:t>
              </a:r>
            </a:p>
          </p:txBody>
        </p:sp>
      </p:grpSp>
    </p:spTree>
    <p:extLst>
      <p:ext uri="{BB962C8B-B14F-4D97-AF65-F5344CB8AC3E}">
        <p14:creationId xmlns:p14="http://schemas.microsoft.com/office/powerpoint/2010/main" val="23654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B239-CB63-844D-8E91-99BED5FA9E59}"/>
              </a:ext>
            </a:extLst>
          </p:cNvPr>
          <p:cNvSpPr>
            <a:spLocks noGrp="1"/>
          </p:cNvSpPr>
          <p:nvPr>
            <p:ph type="title"/>
          </p:nvPr>
        </p:nvSpPr>
        <p:spPr/>
        <p:txBody>
          <a:bodyPr/>
          <a:lstStyle/>
          <a:p>
            <a:r>
              <a:rPr lang="en-US"/>
              <a:t>When Security Is Not Working</a:t>
            </a:r>
          </a:p>
        </p:txBody>
      </p:sp>
      <p:pic>
        <p:nvPicPr>
          <p:cNvPr id="6" name="Picture 5">
            <a:extLst>
              <a:ext uri="{FF2B5EF4-FFF2-40B4-BE49-F238E27FC236}">
                <a16:creationId xmlns:a16="http://schemas.microsoft.com/office/drawing/2014/main" id="{D07F53C5-E0E0-E12D-4B98-7317310B77E6}"/>
              </a:ext>
            </a:extLst>
          </p:cNvPr>
          <p:cNvPicPr>
            <a:picLocks noChangeAspect="1"/>
          </p:cNvPicPr>
          <p:nvPr/>
        </p:nvPicPr>
        <p:blipFill>
          <a:blip r:embed="rId2"/>
          <a:stretch>
            <a:fillRect/>
          </a:stretch>
        </p:blipFill>
        <p:spPr>
          <a:xfrm>
            <a:off x="2962275" y="1794629"/>
            <a:ext cx="4200525" cy="3867983"/>
          </a:xfrm>
          <a:prstGeom prst="rect">
            <a:avLst/>
          </a:prstGeom>
        </p:spPr>
      </p:pic>
    </p:spTree>
    <p:extLst>
      <p:ext uri="{BB962C8B-B14F-4D97-AF65-F5344CB8AC3E}">
        <p14:creationId xmlns:p14="http://schemas.microsoft.com/office/powerpoint/2010/main" val="14729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B239-CB63-844D-8E91-99BED5FA9E59}"/>
              </a:ext>
            </a:extLst>
          </p:cNvPr>
          <p:cNvSpPr>
            <a:spLocks noGrp="1"/>
          </p:cNvSpPr>
          <p:nvPr>
            <p:ph type="title"/>
          </p:nvPr>
        </p:nvSpPr>
        <p:spPr/>
        <p:txBody>
          <a:bodyPr/>
          <a:lstStyle/>
          <a:p>
            <a:r>
              <a:rPr lang="en-US"/>
              <a:t>When Security Is Not Working</a:t>
            </a:r>
          </a:p>
        </p:txBody>
      </p:sp>
      <p:pic>
        <p:nvPicPr>
          <p:cNvPr id="6" name="Picture 5">
            <a:extLst>
              <a:ext uri="{FF2B5EF4-FFF2-40B4-BE49-F238E27FC236}">
                <a16:creationId xmlns:a16="http://schemas.microsoft.com/office/drawing/2014/main" id="{D07F53C5-E0E0-E12D-4B98-7317310B77E6}"/>
              </a:ext>
            </a:extLst>
          </p:cNvPr>
          <p:cNvPicPr>
            <a:picLocks noChangeAspect="1"/>
          </p:cNvPicPr>
          <p:nvPr/>
        </p:nvPicPr>
        <p:blipFill>
          <a:blip r:embed="rId3"/>
          <a:stretch>
            <a:fillRect/>
          </a:stretch>
        </p:blipFill>
        <p:spPr>
          <a:xfrm>
            <a:off x="1895475" y="1751766"/>
            <a:ext cx="4200525" cy="3867983"/>
          </a:xfrm>
          <a:prstGeom prst="rect">
            <a:avLst/>
          </a:prstGeom>
        </p:spPr>
      </p:pic>
      <p:sp>
        <p:nvSpPr>
          <p:cNvPr id="3" name="TextBox 2">
            <a:extLst>
              <a:ext uri="{FF2B5EF4-FFF2-40B4-BE49-F238E27FC236}">
                <a16:creationId xmlns:a16="http://schemas.microsoft.com/office/drawing/2014/main" id="{FDCCA7A9-4B8C-5323-A9C7-8A696F061E3A}"/>
              </a:ext>
            </a:extLst>
          </p:cNvPr>
          <p:cNvSpPr txBox="1"/>
          <p:nvPr/>
        </p:nvSpPr>
        <p:spPr>
          <a:xfrm>
            <a:off x="6441318" y="2085493"/>
            <a:ext cx="5000625" cy="3477875"/>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Weakest link principle in Security. </a:t>
            </a:r>
          </a:p>
          <a:p>
            <a:endParaRPr lang="en-US" sz="2000">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What is playing a role:</a:t>
            </a:r>
          </a:p>
          <a:p>
            <a:pPr marL="285750" indent="-285750">
              <a:buFontTx/>
              <a:buChar char="-"/>
            </a:pPr>
            <a:r>
              <a:rPr lang="en-US" sz="2000">
                <a:latin typeface="Arial" panose="020B0604020202020204" pitchFamily="34" charset="0"/>
                <a:cs typeface="Arial" panose="020B0604020202020204" pitchFamily="34" charset="0"/>
              </a:rPr>
              <a:t>Technology</a:t>
            </a:r>
          </a:p>
          <a:p>
            <a:pPr marL="285750" indent="-285750">
              <a:buFontTx/>
              <a:buChar char="-"/>
            </a:pPr>
            <a:r>
              <a:rPr lang="en-US" sz="2000">
                <a:latin typeface="Arial" panose="020B0604020202020204" pitchFamily="34" charset="0"/>
                <a:cs typeface="Arial" panose="020B0604020202020204" pitchFamily="34" charset="0"/>
              </a:rPr>
              <a:t>Humans</a:t>
            </a:r>
          </a:p>
          <a:p>
            <a:pPr marL="285750" indent="-285750">
              <a:buFontTx/>
              <a:buChar char="-"/>
            </a:pPr>
            <a:r>
              <a:rPr lang="en-US" sz="2000">
                <a:latin typeface="Arial" panose="020B0604020202020204" pitchFamily="34" charset="0"/>
                <a:cs typeface="Arial" panose="020B0604020202020204" pitchFamily="34" charset="0"/>
              </a:rPr>
              <a:t>Anything else?</a:t>
            </a:r>
          </a:p>
        </p:txBody>
      </p:sp>
      <p:pic>
        <p:nvPicPr>
          <p:cNvPr id="5" name="Picture 4">
            <a:extLst>
              <a:ext uri="{FF2B5EF4-FFF2-40B4-BE49-F238E27FC236}">
                <a16:creationId xmlns:a16="http://schemas.microsoft.com/office/drawing/2014/main" id="{80DE0B30-C013-590C-2FCA-2DBC8BC68614}"/>
              </a:ext>
            </a:extLst>
          </p:cNvPr>
          <p:cNvPicPr>
            <a:picLocks noChangeAspect="1"/>
          </p:cNvPicPr>
          <p:nvPr/>
        </p:nvPicPr>
        <p:blipFill>
          <a:blip r:embed="rId4"/>
          <a:stretch>
            <a:fillRect/>
          </a:stretch>
        </p:blipFill>
        <p:spPr>
          <a:xfrm>
            <a:off x="7677378" y="2525737"/>
            <a:ext cx="2709788" cy="1806525"/>
          </a:xfrm>
          <a:prstGeom prst="rect">
            <a:avLst/>
          </a:prstGeom>
          <a:effectLst>
            <a:softEdge rad="317500"/>
          </a:effectLst>
        </p:spPr>
      </p:pic>
    </p:spTree>
    <p:extLst>
      <p:ext uri="{BB962C8B-B14F-4D97-AF65-F5344CB8AC3E}">
        <p14:creationId xmlns:p14="http://schemas.microsoft.com/office/powerpoint/2010/main" val="115113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ttacker Images – Browse 80,901 Stock Photos, Vectors, and ...">
            <a:extLst>
              <a:ext uri="{FF2B5EF4-FFF2-40B4-BE49-F238E27FC236}">
                <a16:creationId xmlns:a16="http://schemas.microsoft.com/office/drawing/2014/main" id="{C7530088-9720-133D-9931-C5E0CEBB25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2" t="12477" r="16227" b="13464"/>
          <a:stretch/>
        </p:blipFill>
        <p:spPr bwMode="auto">
          <a:xfrm>
            <a:off x="5113092" y="5214505"/>
            <a:ext cx="1019604" cy="1125178"/>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72E102F-B559-D74C-B1F7-42B1D4330A9B}"/>
              </a:ext>
            </a:extLst>
          </p:cNvPr>
          <p:cNvGrpSpPr/>
          <p:nvPr/>
        </p:nvGrpSpPr>
        <p:grpSpPr>
          <a:xfrm>
            <a:off x="4313903" y="4515085"/>
            <a:ext cx="1909916" cy="306675"/>
            <a:chOff x="1616358" y="2551230"/>
            <a:chExt cx="2141698" cy="218510"/>
          </a:xfrm>
        </p:grpSpPr>
        <p:sp>
          <p:nvSpPr>
            <p:cNvPr id="34" name="Rectangle 33">
              <a:extLst>
                <a:ext uri="{FF2B5EF4-FFF2-40B4-BE49-F238E27FC236}">
                  <a16:creationId xmlns:a16="http://schemas.microsoft.com/office/drawing/2014/main" id="{4F546669-9553-174C-8C04-88D4B8B5E631}"/>
                </a:ext>
              </a:extLst>
            </p:cNvPr>
            <p:cNvSpPr/>
            <p:nvPr/>
          </p:nvSpPr>
          <p:spPr>
            <a:xfrm>
              <a:off x="1673508" y="2551230"/>
              <a:ext cx="2027398" cy="218510"/>
            </a:xfrm>
            <a:prstGeom prst="rect">
              <a:avLst/>
            </a:prstGeom>
            <a:gradFill>
              <a:gsLst>
                <a:gs pos="0">
                  <a:srgbClr val="011199"/>
                </a:gs>
                <a:gs pos="100000">
                  <a:srgbClr val="011199"/>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35" name="Oval 34">
              <a:extLst>
                <a:ext uri="{FF2B5EF4-FFF2-40B4-BE49-F238E27FC236}">
                  <a16:creationId xmlns:a16="http://schemas.microsoft.com/office/drawing/2014/main" id="{D87D9967-A24E-F544-9A59-FD2A48433B92}"/>
                </a:ext>
              </a:extLst>
            </p:cNvPr>
            <p:cNvSpPr/>
            <p:nvPr/>
          </p:nvSpPr>
          <p:spPr>
            <a:xfrm>
              <a:off x="1616358" y="2551231"/>
              <a:ext cx="114299" cy="216734"/>
            </a:xfrm>
            <a:prstGeom prst="ellipse">
              <a:avLst/>
            </a:prstGeom>
            <a:solidFill>
              <a:srgbClr val="7ACCF4"/>
            </a:solidFill>
            <a:ln w="6350">
              <a:solidFill>
                <a:srgbClr val="01119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36" name="Oval 35">
              <a:extLst>
                <a:ext uri="{FF2B5EF4-FFF2-40B4-BE49-F238E27FC236}">
                  <a16:creationId xmlns:a16="http://schemas.microsoft.com/office/drawing/2014/main" id="{5E93D35B-8FAD-964F-98EB-85771990F25E}"/>
                </a:ext>
              </a:extLst>
            </p:cNvPr>
            <p:cNvSpPr/>
            <p:nvPr/>
          </p:nvSpPr>
          <p:spPr>
            <a:xfrm>
              <a:off x="3643756" y="2551230"/>
              <a:ext cx="114300" cy="218510"/>
            </a:xfrm>
            <a:prstGeom prst="ellipse">
              <a:avLst/>
            </a:prstGeom>
            <a:gradFill flip="none" rotWithShape="1">
              <a:gsLst>
                <a:gs pos="0">
                  <a:srgbClr val="011199"/>
                </a:gs>
                <a:gs pos="100000">
                  <a:srgbClr val="011199"/>
                </a:gs>
                <a:gs pos="50000">
                  <a:srgbClr val="7ACCF4"/>
                </a:gs>
              </a:gsLst>
              <a:lin ang="16200000" scaled="0"/>
              <a:tileRect/>
            </a:gradFill>
            <a:ln w="6350">
              <a:solidFill>
                <a:srgbClr val="01119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37" name="Rectangle 36">
              <a:extLst>
                <a:ext uri="{FF2B5EF4-FFF2-40B4-BE49-F238E27FC236}">
                  <a16:creationId xmlns:a16="http://schemas.microsoft.com/office/drawing/2014/main" id="{5FC56D7B-912D-134F-A0C1-5929F034B9E3}"/>
                </a:ext>
              </a:extLst>
            </p:cNvPr>
            <p:cNvSpPr/>
            <p:nvPr/>
          </p:nvSpPr>
          <p:spPr>
            <a:xfrm>
              <a:off x="3491356" y="2551230"/>
              <a:ext cx="209550" cy="218510"/>
            </a:xfrm>
            <a:prstGeom prst="rect">
              <a:avLst/>
            </a:prstGeom>
            <a:gradFill>
              <a:gsLst>
                <a:gs pos="0">
                  <a:srgbClr val="011199"/>
                </a:gs>
                <a:gs pos="100000">
                  <a:srgbClr val="011199"/>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altLang="en-US">
                <a:cs typeface="Calibri" panose="020F0502020204030204" pitchFamily="34" charset="0"/>
              </a:rPr>
              <a:t>Communicarea securizat</a:t>
            </a:r>
            <a:r>
              <a:rPr lang="en-US"/>
              <a:t>ă / Secure communication</a:t>
            </a:r>
            <a:endParaRPr lang="en-US" sz="4400"/>
          </a:p>
        </p:txBody>
      </p:sp>
      <p:sp>
        <p:nvSpPr>
          <p:cNvPr id="4" name="Content Placeholder 3">
            <a:extLst>
              <a:ext uri="{FF2B5EF4-FFF2-40B4-BE49-F238E27FC236}">
                <a16:creationId xmlns:a16="http://schemas.microsoft.com/office/drawing/2014/main" id="{4F5DB05C-FA49-161B-A165-18A58C2F06C2}"/>
              </a:ext>
            </a:extLst>
          </p:cNvPr>
          <p:cNvSpPr>
            <a:spLocks noGrp="1"/>
          </p:cNvSpPr>
          <p:nvPr>
            <p:ph idx="1"/>
          </p:nvPr>
        </p:nvSpPr>
        <p:spPr>
          <a:xfrm>
            <a:off x="846903" y="1560841"/>
            <a:ext cx="7137858" cy="4084256"/>
          </a:xfrm>
        </p:spPr>
        <p:txBody>
          <a:bodyPr/>
          <a:lstStyle/>
          <a:p>
            <a:pPr indent="-287338"/>
            <a:r>
              <a:rPr lang="en-US"/>
              <a:t>Ana şi Bob doresc să comunice în secret</a:t>
            </a:r>
            <a:endParaRPr lang="en-US" altLang="ja-JP"/>
          </a:p>
          <a:p>
            <a:pPr indent="-287338"/>
            <a:r>
              <a:rPr lang="en-US"/>
              <a:t>Un atacator poate intercepta, şterge, şi/sau adăuga mesaje</a:t>
            </a:r>
          </a:p>
          <a:p>
            <a:pPr marL="0" indent="0">
              <a:buNone/>
            </a:pPr>
            <a:endParaRPr lang="en-US"/>
          </a:p>
        </p:txBody>
      </p:sp>
      <p:sp>
        <p:nvSpPr>
          <p:cNvPr id="5" name="Rectangle 3">
            <a:extLst>
              <a:ext uri="{FF2B5EF4-FFF2-40B4-BE49-F238E27FC236}">
                <a16:creationId xmlns:a16="http://schemas.microsoft.com/office/drawing/2014/main" id="{8981E4A1-C985-AA48-ACBA-A6F1FCF9CA4B}"/>
              </a:ext>
            </a:extLst>
          </p:cNvPr>
          <p:cNvSpPr txBox="1">
            <a:spLocks noChangeArrowheads="1"/>
          </p:cNvSpPr>
          <p:nvPr/>
        </p:nvSpPr>
        <p:spPr>
          <a:xfrm>
            <a:off x="990600" y="1341783"/>
            <a:ext cx="9601200" cy="16176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endParaRPr lang="en-US"/>
          </a:p>
        </p:txBody>
      </p:sp>
      <p:pic>
        <p:nvPicPr>
          <p:cNvPr id="7" name="Picture 6" descr="Alice">
            <a:extLst>
              <a:ext uri="{FF2B5EF4-FFF2-40B4-BE49-F238E27FC236}">
                <a16:creationId xmlns:a16="http://schemas.microsoft.com/office/drawing/2014/main" id="{D41C01D5-C522-4441-86E3-6D530C05B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0559" y="3421063"/>
            <a:ext cx="698500"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Bob">
            <a:extLst>
              <a:ext uri="{FF2B5EF4-FFF2-40B4-BE49-F238E27FC236}">
                <a16:creationId xmlns:a16="http://schemas.microsoft.com/office/drawing/2014/main" id="{27314ED6-3AD0-5E4A-B3AB-B14814BF0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4434" y="3468688"/>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11">
            <a:extLst>
              <a:ext uri="{FF2B5EF4-FFF2-40B4-BE49-F238E27FC236}">
                <a16:creationId xmlns:a16="http://schemas.microsoft.com/office/drawing/2014/main" id="{A92F29AA-F23F-2547-B160-DA6CE2711672}"/>
              </a:ext>
            </a:extLst>
          </p:cNvPr>
          <p:cNvSpPr>
            <a:spLocks noChangeArrowheads="1"/>
          </p:cNvSpPr>
          <p:nvPr/>
        </p:nvSpPr>
        <p:spPr bwMode="auto">
          <a:xfrm>
            <a:off x="2584709" y="4256088"/>
            <a:ext cx="1410064" cy="8032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a:cs typeface="Arial" charset="0"/>
            </a:endParaRPr>
          </a:p>
        </p:txBody>
      </p:sp>
      <p:sp>
        <p:nvSpPr>
          <p:cNvPr id="12" name="Text Box 12">
            <a:extLst>
              <a:ext uri="{FF2B5EF4-FFF2-40B4-BE49-F238E27FC236}">
                <a16:creationId xmlns:a16="http://schemas.microsoft.com/office/drawing/2014/main" id="{B6E3E372-2ADE-2A43-9779-A64AB5BA3E7F}"/>
              </a:ext>
            </a:extLst>
          </p:cNvPr>
          <p:cNvSpPr txBox="1">
            <a:spLocks noChangeArrowheads="1"/>
          </p:cNvSpPr>
          <p:nvPr/>
        </p:nvSpPr>
        <p:spPr bwMode="auto">
          <a:xfrm>
            <a:off x="2559805" y="4436344"/>
            <a:ext cx="148309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a:solidFill>
                  <a:schemeClr val="bg1"/>
                </a:solidFill>
                <a:latin typeface="+mn-lt"/>
                <a:cs typeface="Arial" charset="0"/>
              </a:rPr>
              <a:t>Expeditor</a:t>
            </a:r>
          </a:p>
        </p:txBody>
      </p:sp>
      <p:grpSp>
        <p:nvGrpSpPr>
          <p:cNvPr id="3" name="Group 2">
            <a:extLst>
              <a:ext uri="{FF2B5EF4-FFF2-40B4-BE49-F238E27FC236}">
                <a16:creationId xmlns:a16="http://schemas.microsoft.com/office/drawing/2014/main" id="{5A317176-141A-5F47-AE82-67DD4D8411A3}"/>
              </a:ext>
            </a:extLst>
          </p:cNvPr>
          <p:cNvGrpSpPr/>
          <p:nvPr/>
        </p:nvGrpSpPr>
        <p:grpSpPr>
          <a:xfrm>
            <a:off x="6403776" y="4308545"/>
            <a:ext cx="1560042" cy="803275"/>
            <a:chOff x="7172402" y="4401310"/>
            <a:chExt cx="1560042" cy="803275"/>
          </a:xfrm>
        </p:grpSpPr>
        <p:sp>
          <p:nvSpPr>
            <p:cNvPr id="13" name="Rectangle 13">
              <a:extLst>
                <a:ext uri="{FF2B5EF4-FFF2-40B4-BE49-F238E27FC236}">
                  <a16:creationId xmlns:a16="http://schemas.microsoft.com/office/drawing/2014/main" id="{5386017F-3A55-9C49-945C-0928FAEDA6BC}"/>
                </a:ext>
              </a:extLst>
            </p:cNvPr>
            <p:cNvSpPr>
              <a:spLocks noChangeArrowheads="1"/>
            </p:cNvSpPr>
            <p:nvPr/>
          </p:nvSpPr>
          <p:spPr bwMode="auto">
            <a:xfrm>
              <a:off x="7224575" y="4401310"/>
              <a:ext cx="1383273" cy="8032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a:cs typeface="Arial" charset="0"/>
              </a:endParaRPr>
            </a:p>
          </p:txBody>
        </p:sp>
        <p:sp>
          <p:nvSpPr>
            <p:cNvPr id="14" name="Text Box 14">
              <a:extLst>
                <a:ext uri="{FF2B5EF4-FFF2-40B4-BE49-F238E27FC236}">
                  <a16:creationId xmlns:a16="http://schemas.microsoft.com/office/drawing/2014/main" id="{1F0FE550-BD73-1149-8513-63C825B3BC74}"/>
                </a:ext>
              </a:extLst>
            </p:cNvPr>
            <p:cNvSpPr txBox="1">
              <a:spLocks noChangeArrowheads="1"/>
            </p:cNvSpPr>
            <p:nvPr/>
          </p:nvSpPr>
          <p:spPr bwMode="auto">
            <a:xfrm>
              <a:off x="7172402" y="4555176"/>
              <a:ext cx="156004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a:solidFill>
                    <a:schemeClr val="bg1"/>
                  </a:solidFill>
                  <a:latin typeface="+mn-lt"/>
                  <a:cs typeface="Arial" charset="0"/>
                </a:rPr>
                <a:t>Destinatar</a:t>
              </a:r>
            </a:p>
          </p:txBody>
        </p:sp>
      </p:grpSp>
      <p:sp>
        <p:nvSpPr>
          <p:cNvPr id="15" name="Text Box 18">
            <a:extLst>
              <a:ext uri="{FF2B5EF4-FFF2-40B4-BE49-F238E27FC236}">
                <a16:creationId xmlns:a16="http://schemas.microsoft.com/office/drawing/2014/main" id="{2871BD83-FEA5-F04B-9AD0-59A6E9B634A2}"/>
              </a:ext>
            </a:extLst>
          </p:cNvPr>
          <p:cNvSpPr txBox="1">
            <a:spLocks noChangeArrowheads="1"/>
          </p:cNvSpPr>
          <p:nvPr/>
        </p:nvSpPr>
        <p:spPr bwMode="auto">
          <a:xfrm>
            <a:off x="3566969" y="3055591"/>
            <a:ext cx="1766829"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a:latin typeface="+mn-lt"/>
                <a:cs typeface="Arial" charset="0"/>
              </a:rPr>
              <a:t>Canal de </a:t>
            </a:r>
          </a:p>
          <a:p>
            <a:pPr algn="ctr"/>
            <a:r>
              <a:rPr lang="en-US" sz="2400">
                <a:latin typeface="+mn-lt"/>
                <a:cs typeface="Arial" charset="0"/>
              </a:rPr>
              <a:t>comunicare</a:t>
            </a:r>
          </a:p>
        </p:txBody>
      </p:sp>
      <p:sp>
        <p:nvSpPr>
          <p:cNvPr id="16" name="Line 19">
            <a:extLst>
              <a:ext uri="{FF2B5EF4-FFF2-40B4-BE49-F238E27FC236}">
                <a16:creationId xmlns:a16="http://schemas.microsoft.com/office/drawing/2014/main" id="{ED0D5246-4FE6-EB49-A4F4-63EFE600E966}"/>
              </a:ext>
            </a:extLst>
          </p:cNvPr>
          <p:cNvSpPr>
            <a:spLocks noChangeShapeType="1"/>
          </p:cNvSpPr>
          <p:nvPr/>
        </p:nvSpPr>
        <p:spPr bwMode="auto">
          <a:xfrm>
            <a:off x="4431334" y="3933825"/>
            <a:ext cx="238125" cy="449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2000"/>
          </a:p>
        </p:txBody>
      </p:sp>
      <p:sp>
        <p:nvSpPr>
          <p:cNvPr id="18" name="Line 17">
            <a:extLst>
              <a:ext uri="{FF2B5EF4-FFF2-40B4-BE49-F238E27FC236}">
                <a16:creationId xmlns:a16="http://schemas.microsoft.com/office/drawing/2014/main" id="{FB737BEF-635E-0B4E-9C2B-7E984A418C0D}"/>
              </a:ext>
            </a:extLst>
          </p:cNvPr>
          <p:cNvSpPr>
            <a:spLocks noChangeShapeType="1"/>
          </p:cNvSpPr>
          <p:nvPr/>
        </p:nvSpPr>
        <p:spPr bwMode="auto">
          <a:xfrm flipV="1">
            <a:off x="4037634" y="4667250"/>
            <a:ext cx="2460625" cy="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2000"/>
          </a:p>
        </p:txBody>
      </p:sp>
      <p:sp>
        <p:nvSpPr>
          <p:cNvPr id="19" name="Text Box 23">
            <a:extLst>
              <a:ext uri="{FF2B5EF4-FFF2-40B4-BE49-F238E27FC236}">
                <a16:creationId xmlns:a16="http://schemas.microsoft.com/office/drawing/2014/main" id="{A088F030-4F36-0E40-BDB5-E25C442EF185}"/>
              </a:ext>
            </a:extLst>
          </p:cNvPr>
          <p:cNvSpPr txBox="1">
            <a:spLocks noChangeArrowheads="1"/>
          </p:cNvSpPr>
          <p:nvPr/>
        </p:nvSpPr>
        <p:spPr bwMode="auto">
          <a:xfrm>
            <a:off x="5478290" y="3468688"/>
            <a:ext cx="1889125"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a:latin typeface="+mn-lt"/>
                <a:cs typeface="Arial" charset="0"/>
              </a:rPr>
              <a:t>date, mesaje de control</a:t>
            </a:r>
          </a:p>
        </p:txBody>
      </p:sp>
      <p:sp>
        <p:nvSpPr>
          <p:cNvPr id="20" name="Line 24">
            <a:extLst>
              <a:ext uri="{FF2B5EF4-FFF2-40B4-BE49-F238E27FC236}">
                <a16:creationId xmlns:a16="http://schemas.microsoft.com/office/drawing/2014/main" id="{CAD963E2-1C4F-3E4B-8B7E-980218B6871C}"/>
              </a:ext>
            </a:extLst>
          </p:cNvPr>
          <p:cNvSpPr>
            <a:spLocks noChangeShapeType="1"/>
          </p:cNvSpPr>
          <p:nvPr/>
        </p:nvSpPr>
        <p:spPr bwMode="auto">
          <a:xfrm>
            <a:off x="5709272" y="4086225"/>
            <a:ext cx="223837" cy="5175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2000"/>
          </a:p>
        </p:txBody>
      </p:sp>
      <p:sp>
        <p:nvSpPr>
          <p:cNvPr id="21" name="Freeform 25">
            <a:extLst>
              <a:ext uri="{FF2B5EF4-FFF2-40B4-BE49-F238E27FC236}">
                <a16:creationId xmlns:a16="http://schemas.microsoft.com/office/drawing/2014/main" id="{AB38AEF3-BCB8-E74B-A27C-43FD3B8F6715}"/>
              </a:ext>
            </a:extLst>
          </p:cNvPr>
          <p:cNvSpPr>
            <a:spLocks/>
          </p:cNvSpPr>
          <p:nvPr/>
        </p:nvSpPr>
        <p:spPr bwMode="auto">
          <a:xfrm>
            <a:off x="4517059" y="4765930"/>
            <a:ext cx="573088" cy="9144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571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2000"/>
          </a:p>
        </p:txBody>
      </p:sp>
      <p:sp>
        <p:nvSpPr>
          <p:cNvPr id="22" name="Freeform 26">
            <a:extLst>
              <a:ext uri="{FF2B5EF4-FFF2-40B4-BE49-F238E27FC236}">
                <a16:creationId xmlns:a16="http://schemas.microsoft.com/office/drawing/2014/main" id="{7C6916B8-170A-BB43-A2C3-595906F3DF83}"/>
              </a:ext>
            </a:extLst>
          </p:cNvPr>
          <p:cNvSpPr>
            <a:spLocks/>
          </p:cNvSpPr>
          <p:nvPr/>
        </p:nvSpPr>
        <p:spPr bwMode="auto">
          <a:xfrm flipH="1">
            <a:off x="5191747" y="4779090"/>
            <a:ext cx="573087" cy="9144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571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2000"/>
          </a:p>
        </p:txBody>
      </p:sp>
      <p:sp>
        <p:nvSpPr>
          <p:cNvPr id="23" name="Line 27">
            <a:extLst>
              <a:ext uri="{FF2B5EF4-FFF2-40B4-BE49-F238E27FC236}">
                <a16:creationId xmlns:a16="http://schemas.microsoft.com/office/drawing/2014/main" id="{EF78E35C-D23D-F54E-B7D2-D0B863099E6C}"/>
              </a:ext>
            </a:extLst>
          </p:cNvPr>
          <p:cNvSpPr>
            <a:spLocks noChangeShapeType="1"/>
          </p:cNvSpPr>
          <p:nvPr/>
        </p:nvSpPr>
        <p:spPr bwMode="auto">
          <a:xfrm flipV="1">
            <a:off x="1824147" y="4644462"/>
            <a:ext cx="814388"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2000"/>
          </a:p>
        </p:txBody>
      </p:sp>
      <p:sp>
        <p:nvSpPr>
          <p:cNvPr id="24" name="Text Box 28">
            <a:extLst>
              <a:ext uri="{FF2B5EF4-FFF2-40B4-BE49-F238E27FC236}">
                <a16:creationId xmlns:a16="http://schemas.microsoft.com/office/drawing/2014/main" id="{F78D243C-DAD1-2545-8A7F-EFA469532ABC}"/>
              </a:ext>
            </a:extLst>
          </p:cNvPr>
          <p:cNvSpPr txBox="1">
            <a:spLocks noChangeArrowheads="1"/>
          </p:cNvSpPr>
          <p:nvPr/>
        </p:nvSpPr>
        <p:spPr bwMode="auto">
          <a:xfrm>
            <a:off x="1044365" y="4365626"/>
            <a:ext cx="78258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a:latin typeface="+mn-lt"/>
                <a:cs typeface="Arial" charset="0"/>
              </a:rPr>
              <a:t>date</a:t>
            </a:r>
          </a:p>
        </p:txBody>
      </p:sp>
      <p:sp>
        <p:nvSpPr>
          <p:cNvPr id="25" name="Line 29">
            <a:extLst>
              <a:ext uri="{FF2B5EF4-FFF2-40B4-BE49-F238E27FC236}">
                <a16:creationId xmlns:a16="http://schemas.microsoft.com/office/drawing/2014/main" id="{70EA62CC-094B-3C41-A09D-B3C2234B040E}"/>
              </a:ext>
            </a:extLst>
          </p:cNvPr>
          <p:cNvSpPr>
            <a:spLocks noChangeShapeType="1"/>
          </p:cNvSpPr>
          <p:nvPr/>
        </p:nvSpPr>
        <p:spPr bwMode="auto">
          <a:xfrm flipV="1">
            <a:off x="7852447" y="4673293"/>
            <a:ext cx="814388"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2000"/>
          </a:p>
        </p:txBody>
      </p:sp>
      <p:sp>
        <p:nvSpPr>
          <p:cNvPr id="26" name="Text Box 30">
            <a:extLst>
              <a:ext uri="{FF2B5EF4-FFF2-40B4-BE49-F238E27FC236}">
                <a16:creationId xmlns:a16="http://schemas.microsoft.com/office/drawing/2014/main" id="{6801AEE1-C5DF-2E4D-A000-7105881F062C}"/>
              </a:ext>
            </a:extLst>
          </p:cNvPr>
          <p:cNvSpPr txBox="1">
            <a:spLocks noChangeArrowheads="1"/>
          </p:cNvSpPr>
          <p:nvPr/>
        </p:nvSpPr>
        <p:spPr bwMode="auto">
          <a:xfrm>
            <a:off x="8717614" y="4426892"/>
            <a:ext cx="78258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a:latin typeface="+mn-lt"/>
                <a:cs typeface="Arial" charset="0"/>
              </a:rPr>
              <a:t>date</a:t>
            </a:r>
          </a:p>
        </p:txBody>
      </p:sp>
      <p:sp>
        <p:nvSpPr>
          <p:cNvPr id="27" name="Text Box 31">
            <a:extLst>
              <a:ext uri="{FF2B5EF4-FFF2-40B4-BE49-F238E27FC236}">
                <a16:creationId xmlns:a16="http://schemas.microsoft.com/office/drawing/2014/main" id="{9914A3F1-3112-2F44-A2A9-D16F0B8DE284}"/>
              </a:ext>
            </a:extLst>
          </p:cNvPr>
          <p:cNvSpPr txBox="1">
            <a:spLocks noChangeArrowheads="1"/>
          </p:cNvSpPr>
          <p:nvPr/>
        </p:nvSpPr>
        <p:spPr bwMode="auto">
          <a:xfrm>
            <a:off x="1271519" y="3564145"/>
            <a:ext cx="74090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a:solidFill>
                  <a:srgbClr val="0012A0"/>
                </a:solidFill>
                <a:latin typeface="+mn-lt"/>
                <a:cs typeface="Arial" charset="0"/>
              </a:rPr>
              <a:t>Ana</a:t>
            </a:r>
          </a:p>
        </p:txBody>
      </p:sp>
      <p:sp>
        <p:nvSpPr>
          <p:cNvPr id="28" name="Text Box 32">
            <a:extLst>
              <a:ext uri="{FF2B5EF4-FFF2-40B4-BE49-F238E27FC236}">
                <a16:creationId xmlns:a16="http://schemas.microsoft.com/office/drawing/2014/main" id="{43A34027-1F74-E84A-8D3E-88B03152D0BD}"/>
              </a:ext>
            </a:extLst>
          </p:cNvPr>
          <p:cNvSpPr txBox="1">
            <a:spLocks noChangeArrowheads="1"/>
          </p:cNvSpPr>
          <p:nvPr/>
        </p:nvSpPr>
        <p:spPr bwMode="auto">
          <a:xfrm>
            <a:off x="8426175" y="3548753"/>
            <a:ext cx="75854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a:solidFill>
                  <a:srgbClr val="0012A0"/>
                </a:solidFill>
                <a:latin typeface="+mn-lt"/>
                <a:cs typeface="Arial" charset="0"/>
              </a:rPr>
              <a:t>Bob</a:t>
            </a:r>
          </a:p>
        </p:txBody>
      </p:sp>
      <p:sp>
        <p:nvSpPr>
          <p:cNvPr id="29" name="Text Box 33">
            <a:extLst>
              <a:ext uri="{FF2B5EF4-FFF2-40B4-BE49-F238E27FC236}">
                <a16:creationId xmlns:a16="http://schemas.microsoft.com/office/drawing/2014/main" id="{7911D325-AAB9-0840-9130-68C94E244931}"/>
              </a:ext>
            </a:extLst>
          </p:cNvPr>
          <p:cNvSpPr txBox="1">
            <a:spLocks noChangeArrowheads="1"/>
          </p:cNvSpPr>
          <p:nvPr/>
        </p:nvSpPr>
        <p:spPr bwMode="auto">
          <a:xfrm>
            <a:off x="3689842" y="5708585"/>
            <a:ext cx="13500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a:solidFill>
                  <a:srgbClr val="000099"/>
                </a:solidFill>
                <a:latin typeface="+mn-lt"/>
                <a:cs typeface="Arial" charset="0"/>
              </a:rPr>
              <a:t>Atacator</a:t>
            </a:r>
          </a:p>
        </p:txBody>
      </p:sp>
      <p:sp>
        <p:nvSpPr>
          <p:cNvPr id="30" name="TextBox 29">
            <a:extLst>
              <a:ext uri="{FF2B5EF4-FFF2-40B4-BE49-F238E27FC236}">
                <a16:creationId xmlns:a16="http://schemas.microsoft.com/office/drawing/2014/main" id="{C9255FC8-67C9-20B8-FC11-17FCCE22E784}"/>
              </a:ext>
            </a:extLst>
          </p:cNvPr>
          <p:cNvSpPr txBox="1"/>
          <p:nvPr/>
        </p:nvSpPr>
        <p:spPr>
          <a:xfrm>
            <a:off x="8617725" y="1168754"/>
            <a:ext cx="3460982" cy="1754326"/>
          </a:xfrm>
          <a:prstGeom prst="wedgeRectCallout">
            <a:avLst>
              <a:gd name="adj1" fmla="val -75416"/>
              <a:gd name="adj2" fmla="val -4825"/>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61963" indent="-250825"/>
            <a:r>
              <a:rPr lang="en-US">
                <a:latin typeface="Arial" panose="020B0604020202020204" pitchFamily="34" charset="0"/>
                <a:cs typeface="Arial" panose="020B0604020202020204" pitchFamily="34" charset="0"/>
              </a:rPr>
              <a:t>Mesaje de email</a:t>
            </a:r>
          </a:p>
          <a:p>
            <a:pPr marL="461963" indent="-250825"/>
            <a:r>
              <a:rPr lang="en-US">
                <a:latin typeface="Arial" panose="020B0604020202020204" pitchFamily="34" charset="0"/>
                <a:cs typeface="Arial" panose="020B0604020202020204" pitchFamily="34" charset="0"/>
              </a:rPr>
              <a:t>Web browser/server</a:t>
            </a:r>
          </a:p>
          <a:p>
            <a:pPr marL="461963" indent="-250825"/>
            <a:r>
              <a:rPr lang="en-US">
                <a:latin typeface="Arial" panose="020B0604020202020204" pitchFamily="34" charset="0"/>
                <a:cs typeface="Arial" panose="020B0604020202020204" pitchFamily="34" charset="0"/>
              </a:rPr>
              <a:t>on-line banking client/server</a:t>
            </a:r>
          </a:p>
          <a:p>
            <a:pPr marL="461963" indent="-250825"/>
            <a:r>
              <a:rPr lang="en-US">
                <a:latin typeface="Arial" panose="020B0604020202020204" pitchFamily="34" charset="0"/>
                <a:cs typeface="Arial" panose="020B0604020202020204" pitchFamily="34" charset="0"/>
              </a:rPr>
              <a:t>DNS servers</a:t>
            </a:r>
          </a:p>
          <a:p>
            <a:pPr marL="461963" indent="-250825"/>
            <a:r>
              <a:rPr lang="en-US">
                <a:latin typeface="Arial" panose="020B0604020202020204" pitchFamily="34" charset="0"/>
                <a:cs typeface="Arial" panose="020B0604020202020204" pitchFamily="34" charset="0"/>
              </a:rPr>
              <a:t>Routers </a:t>
            </a:r>
          </a:p>
          <a:p>
            <a:pPr marL="461963" indent="-250825"/>
            <a:r>
              <a:rPr lang="en-US">
                <a:latin typeface="Arial" panose="020B0604020202020204" pitchFamily="34" charset="0"/>
                <a:cs typeface="Arial" panose="020B0604020202020204" pitchFamily="34" charset="0"/>
              </a:rPr>
              <a:t>Alte example?</a:t>
            </a:r>
          </a:p>
        </p:txBody>
      </p:sp>
    </p:spTree>
    <p:extLst>
      <p:ext uri="{BB962C8B-B14F-4D97-AF65-F5344CB8AC3E}">
        <p14:creationId xmlns:p14="http://schemas.microsoft.com/office/powerpoint/2010/main" val="2500984627"/>
      </p:ext>
    </p:extLst>
  </p:cSld>
  <p:clrMapOvr>
    <a:masterClrMapping/>
  </p:clrMapOvr>
</p:sld>
</file>

<file path=ppt/theme/theme1.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566DCBC4584F46997B7279051710B3" ma:contentTypeVersion="11" ma:contentTypeDescription="Create a new document." ma:contentTypeScope="" ma:versionID="b4e2f31517703de0619e2270e4ba10e6">
  <xsd:schema xmlns:xsd="http://www.w3.org/2001/XMLSchema" xmlns:xs="http://www.w3.org/2001/XMLSchema" xmlns:p="http://schemas.microsoft.com/office/2006/metadata/properties" xmlns:ns2="3c03b7c6-a07e-4c89-93c3-0940eb7372a2" xmlns:ns3="1ef88ef3-b4ce-4877-a0a5-4f2dcaca9ca7" targetNamespace="http://schemas.microsoft.com/office/2006/metadata/properties" ma:root="true" ma:fieldsID="bf2750b0ec5cb393400b10a065bc1213" ns2:_="" ns3:_="">
    <xsd:import namespace="3c03b7c6-a07e-4c89-93c3-0940eb7372a2"/>
    <xsd:import namespace="1ef88ef3-b4ce-4877-a0a5-4f2dcaca9ca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03b7c6-a07e-4c89-93c3-0940eb7372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646967e-5eb7-4d82-b25a-99ee5c68d007"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ef88ef3-b4ce-4877-a0a5-4f2dcaca9ca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7a08849-f425-42c3-956f-99162a9c7847}" ma:internalName="TaxCatchAll" ma:showField="CatchAllData" ma:web="1ef88ef3-b4ce-4877-a0a5-4f2dcaca9c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c03b7c6-a07e-4c89-93c3-0940eb7372a2">
      <Terms xmlns="http://schemas.microsoft.com/office/infopath/2007/PartnerControls"/>
    </lcf76f155ced4ddcb4097134ff3c332f>
    <TaxCatchAll xmlns="1ef88ef3-b4ce-4877-a0a5-4f2dcaca9ca7" xsi:nil="true"/>
  </documentManagement>
</p:properties>
</file>

<file path=customXml/itemProps1.xml><?xml version="1.0" encoding="utf-8"?>
<ds:datastoreItem xmlns:ds="http://schemas.openxmlformats.org/officeDocument/2006/customXml" ds:itemID="{96404E88-0607-4803-A3D4-01E225A0D8AD}">
  <ds:schemaRefs>
    <ds:schemaRef ds:uri="http://schemas.microsoft.com/sharepoint/v3/contenttype/forms"/>
  </ds:schemaRefs>
</ds:datastoreItem>
</file>

<file path=customXml/itemProps2.xml><?xml version="1.0" encoding="utf-8"?>
<ds:datastoreItem xmlns:ds="http://schemas.openxmlformats.org/officeDocument/2006/customXml" ds:itemID="{97135A06-D3DE-4AB5-ADBD-B3A71492D088}">
  <ds:schemaRefs>
    <ds:schemaRef ds:uri="1ef88ef3-b4ce-4877-a0a5-4f2dcaca9ca7"/>
    <ds:schemaRef ds:uri="3c03b7c6-a07e-4c89-93c3-0940eb7372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41679D-1875-4E3C-860D-749FC8681C0E}">
  <ds:schemaRefs>
    <ds:schemaRef ds:uri="1400c5dc-1948-4694-91d3-280ff9ab59fa"/>
    <ds:schemaRef ds:uri="1ef88ef3-b4ce-4877-a0a5-4f2dcaca9ca7"/>
    <ds:schemaRef ds:uri="1f1551c7-8027-4d2c-877b-e7b87e5c77fd"/>
    <ds:schemaRef ds:uri="3c03b7c6-a07e-4c89-93c3-0940eb7372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9410587-2dbf-4cbf-9a99-5d54386da03f}" enabled="1" method="Privileged" siteId="{46c98d88-e344-4ed4-8496-4ed7712e255d}"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58</Slides>
  <Notes>38</Notes>
  <HiddenSlides>0</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Intro to Cybersecurity  O excursie pe cărările securităţii informatice </vt:lpstr>
      <vt:lpstr>About me</vt:lpstr>
      <vt:lpstr>References</vt:lpstr>
      <vt:lpstr>Cuprins</vt:lpstr>
      <vt:lpstr>Introduction to Cybersecurity</vt:lpstr>
      <vt:lpstr>Cybersecurity Objectives  / Obiectivele Securitaţii Informatice</vt:lpstr>
      <vt:lpstr>When Security Is Not Working</vt:lpstr>
      <vt:lpstr>When Security Is Not Working</vt:lpstr>
      <vt:lpstr>Communicarea securizată / Secure communication</vt:lpstr>
      <vt:lpstr>Man in the Middle Attacks </vt:lpstr>
      <vt:lpstr>Cryptography Basics /  Elemente de criptografie</vt:lpstr>
      <vt:lpstr>Cryptographic Hash Functions / Funcții hash criptografice</vt:lpstr>
      <vt:lpstr>Hash function algorithms</vt:lpstr>
      <vt:lpstr>Practice: Hash collisions</vt:lpstr>
      <vt:lpstr>Key Derivation Functions (KDS)/  Functii pentru derivarea cheilor</vt:lpstr>
      <vt:lpstr>Data confidentiality: criptarea mesajelor</vt:lpstr>
      <vt:lpstr>Symmetric key cryptography</vt:lpstr>
      <vt:lpstr>Symmetric Encryption / Criptarea simetrica</vt:lpstr>
      <vt:lpstr>Practice: openssl help</vt:lpstr>
      <vt:lpstr>Symmetric Encryption / Criptarea simetrica</vt:lpstr>
      <vt:lpstr>Practice: Encrypt with AES-256</vt:lpstr>
      <vt:lpstr>Practice: Where is the salt?</vt:lpstr>
      <vt:lpstr>Symmetric Encryption Algorithms</vt:lpstr>
      <vt:lpstr>Symmetric Encryption / Criptarea simetrica</vt:lpstr>
      <vt:lpstr>Asymmetric Encryption / Criptarea cu chei publice</vt:lpstr>
      <vt:lpstr>Public Key Criptography: Functionalities</vt:lpstr>
      <vt:lpstr>Public Key Cryptography</vt:lpstr>
      <vt:lpstr>Public Key Encryption Algorithms</vt:lpstr>
      <vt:lpstr>Public Key Encryption: Matematica</vt:lpstr>
      <vt:lpstr>Why does RSA work?</vt:lpstr>
      <vt:lpstr>Important Property</vt:lpstr>
      <vt:lpstr>RSA security</vt:lpstr>
      <vt:lpstr>Practice:</vt:lpstr>
      <vt:lpstr>Practice: Playing with the RSA key pair </vt:lpstr>
      <vt:lpstr>Session Keys</vt:lpstr>
      <vt:lpstr>Practice: Session Keys (WIP)</vt:lpstr>
      <vt:lpstr>Aplicaţii / Applications</vt:lpstr>
      <vt:lpstr>Authentication</vt:lpstr>
      <vt:lpstr>Authentication</vt:lpstr>
      <vt:lpstr>Digital signatures </vt:lpstr>
      <vt:lpstr>Message digests</vt:lpstr>
      <vt:lpstr>Digital Signatures / Semnaturi Digitale</vt:lpstr>
      <vt:lpstr>Digital signature = signed message digest</vt:lpstr>
      <vt:lpstr>Practice: Authentication</vt:lpstr>
      <vt:lpstr>Digital Certificates</vt:lpstr>
      <vt:lpstr>Need for certified public keys</vt:lpstr>
      <vt:lpstr>Digital certificates</vt:lpstr>
      <vt:lpstr>Digital Certificates Validation</vt:lpstr>
      <vt:lpstr>Digital Certificates at Global Scale</vt:lpstr>
      <vt:lpstr>Practice:</vt:lpstr>
      <vt:lpstr>View the certificate</vt:lpstr>
      <vt:lpstr>Proiect final</vt:lpstr>
      <vt:lpstr>Backup slides</vt:lpstr>
      <vt:lpstr>More resources</vt:lpstr>
      <vt:lpstr>RSA example:</vt:lpstr>
      <vt:lpstr>Securitatea parolelor</vt:lpstr>
      <vt:lpstr>SSL / TLS </vt:lpstr>
      <vt:lpstr>Challenge:  Criptografia cu chei publice – atac cu numere prime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monica.ene-pietrosanu@intel.com</dc:creator>
  <cp:revision>1</cp:revision>
  <dcterms:created xsi:type="dcterms:W3CDTF">2020-10-08T23:31:50Z</dcterms:created>
  <dcterms:modified xsi:type="dcterms:W3CDTF">2023-07-28T09:18:47Z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0x0101008643D043E8FF5C479224FB537BA410F8</vt:lpwstr>
  </property>
  <property fmtid="{D5CDD505-2E9C-101B-9397-08002B2CF9AE}" pid="3" name="MediaServiceImageTags">
    <vt:lpwstr/>
  </property>
</Properties>
</file>